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6"/>
  </p:notesMasterIdLst>
  <p:handoutMasterIdLst>
    <p:handoutMasterId r:id="rId77"/>
  </p:handoutMasterIdLst>
  <p:sldIdLst>
    <p:sldId id="2142532330" r:id="rId5"/>
    <p:sldId id="2076138411" r:id="rId6"/>
    <p:sldId id="2142532344" r:id="rId7"/>
    <p:sldId id="2142532323" r:id="rId8"/>
    <p:sldId id="2142532343" r:id="rId9"/>
    <p:sldId id="2134805052" r:id="rId10"/>
    <p:sldId id="1889" r:id="rId11"/>
    <p:sldId id="1909" r:id="rId12"/>
    <p:sldId id="2142532302" r:id="rId13"/>
    <p:sldId id="2142532303" r:id="rId14"/>
    <p:sldId id="2142532321" r:id="rId15"/>
    <p:sldId id="2142532345" r:id="rId16"/>
    <p:sldId id="2134805048" r:id="rId17"/>
    <p:sldId id="2076137002" r:id="rId18"/>
    <p:sldId id="2134805057" r:id="rId19"/>
    <p:sldId id="2142532281" r:id="rId20"/>
    <p:sldId id="2142532255" r:id="rId21"/>
    <p:sldId id="1898" r:id="rId22"/>
    <p:sldId id="2142532259" r:id="rId23"/>
    <p:sldId id="2076137633" r:id="rId24"/>
    <p:sldId id="2142532322" r:id="rId25"/>
    <p:sldId id="2076137000" r:id="rId26"/>
    <p:sldId id="2142532312" r:id="rId27"/>
    <p:sldId id="2142532313" r:id="rId28"/>
    <p:sldId id="289" r:id="rId29"/>
    <p:sldId id="2142532346" r:id="rId30"/>
    <p:sldId id="2142532347" r:id="rId31"/>
    <p:sldId id="2076138475" r:id="rId32"/>
    <p:sldId id="262" r:id="rId33"/>
    <p:sldId id="2142532282" r:id="rId34"/>
    <p:sldId id="2110" r:id="rId35"/>
    <p:sldId id="2142532324" r:id="rId36"/>
    <p:sldId id="2142532289" r:id="rId37"/>
    <p:sldId id="2142532325" r:id="rId38"/>
    <p:sldId id="2142532333" r:id="rId39"/>
    <p:sldId id="2142532334" r:id="rId40"/>
    <p:sldId id="2142532335" r:id="rId41"/>
    <p:sldId id="2142532336" r:id="rId42"/>
    <p:sldId id="2142532338" r:id="rId43"/>
    <p:sldId id="2142532337" r:id="rId44"/>
    <p:sldId id="2142532339" r:id="rId45"/>
    <p:sldId id="2142532340" r:id="rId46"/>
    <p:sldId id="2142532341" r:id="rId47"/>
    <p:sldId id="2142532342" r:id="rId48"/>
    <p:sldId id="2142532326" r:id="rId49"/>
    <p:sldId id="2142532249" r:id="rId50"/>
    <p:sldId id="2134805047" r:id="rId51"/>
    <p:sldId id="2076137639" r:id="rId52"/>
    <p:sldId id="2076136596" r:id="rId53"/>
    <p:sldId id="2076137638" r:id="rId54"/>
    <p:sldId id="4843" r:id="rId55"/>
    <p:sldId id="2142532327" r:id="rId56"/>
    <p:sldId id="2142532243" r:id="rId57"/>
    <p:sldId id="2142532298" r:id="rId58"/>
    <p:sldId id="4830" r:id="rId59"/>
    <p:sldId id="2142532256" r:id="rId60"/>
    <p:sldId id="2142532272" r:id="rId61"/>
    <p:sldId id="2142532306" r:id="rId62"/>
    <p:sldId id="2076136595" r:id="rId63"/>
    <p:sldId id="4828" r:id="rId64"/>
    <p:sldId id="4831" r:id="rId65"/>
    <p:sldId id="4829" r:id="rId66"/>
    <p:sldId id="4835" r:id="rId67"/>
    <p:sldId id="2142532328" r:id="rId68"/>
    <p:sldId id="2076136587" r:id="rId69"/>
    <p:sldId id="2142532260" r:id="rId70"/>
    <p:sldId id="2134805044" r:id="rId71"/>
    <p:sldId id="2142532241" r:id="rId72"/>
    <p:sldId id="4821" r:id="rId73"/>
    <p:sldId id="2142532331" r:id="rId74"/>
    <p:sldId id="2076138472" r:id="rId7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024726-CA8A-6F4B-AF33-3EB1F66A854B}">
          <p14:sldIdLst>
            <p14:sldId id="2142532330"/>
          </p14:sldIdLst>
        </p14:section>
        <p14:section name="Title slide" id="{4D5E9971-D83E-C04A-AD60-6B9BF2513975}">
          <p14:sldIdLst>
            <p14:sldId id="2076138411"/>
          </p14:sldIdLst>
        </p14:section>
        <p14:section name="Why did Microsoft acquire GitHub" id="{7B9C282E-90D7-3F4C-BF3E-B5C16A7A64F4}">
          <p14:sldIdLst>
            <p14:sldId id="2142532344"/>
            <p14:sldId id="2142532323"/>
            <p14:sldId id="2142532343"/>
            <p14:sldId id="2134805052"/>
            <p14:sldId id="1889"/>
            <p14:sldId id="1909"/>
            <p14:sldId id="2142532302"/>
            <p14:sldId id="2142532303"/>
          </p14:sldIdLst>
        </p14:section>
        <p14:section name="The value of using GitHub today" id="{E6B1AA84-D022-784C-BC16-E7E4AC0AF778}">
          <p14:sldIdLst>
            <p14:sldId id="2142532321"/>
            <p14:sldId id="2142532345"/>
            <p14:sldId id="2134805048"/>
            <p14:sldId id="2076137002"/>
            <p14:sldId id="2134805057"/>
            <p14:sldId id="2142532281"/>
            <p14:sldId id="2142532255"/>
            <p14:sldId id="1898"/>
            <p14:sldId id="2142532259"/>
            <p14:sldId id="2076137633"/>
          </p14:sldIdLst>
        </p14:section>
        <p14:section name="Features coming to GitHub" id="{6058D87C-367C-2E4A-97D2-8D18637345CF}">
          <p14:sldIdLst>
            <p14:sldId id="2142532322"/>
            <p14:sldId id="2076137000"/>
            <p14:sldId id="2142532312"/>
            <p14:sldId id="2142532313"/>
            <p14:sldId id="289"/>
            <p14:sldId id="2142532346"/>
            <p14:sldId id="2142532347"/>
            <p14:sldId id="2076138475"/>
            <p14:sldId id="262"/>
            <p14:sldId id="2142532282"/>
            <p14:sldId id="2110"/>
          </p14:sldIdLst>
        </p14:section>
        <p14:section name="Choose the best tool today" id="{EC632B1B-FD76-E24F-AA86-429019AFD4E0}">
          <p14:sldIdLst>
            <p14:sldId id="2142532324"/>
            <p14:sldId id="2142532289"/>
          </p14:sldIdLst>
        </p14:section>
        <p14:section name="Demo" id="{C2408823-D2FD-A74E-937A-8B7EC6AFE48F}">
          <p14:sldIdLst>
            <p14:sldId id="2142532325"/>
            <p14:sldId id="2142532333"/>
            <p14:sldId id="2142532334"/>
            <p14:sldId id="2142532335"/>
            <p14:sldId id="2142532336"/>
            <p14:sldId id="2142532338"/>
            <p14:sldId id="2142532337"/>
            <p14:sldId id="2142532339"/>
            <p14:sldId id="2142532340"/>
            <p14:sldId id="2142532341"/>
            <p14:sldId id="2142532342"/>
          </p14:sldIdLst>
        </p14:section>
        <p14:section name="Follow the GitHub and Azure DevOps roadmaps" id="{C68A90C2-1EA3-CF46-AADB-28497B0BB255}">
          <p14:sldIdLst>
            <p14:sldId id="2142532326"/>
            <p14:sldId id="2142532249"/>
            <p14:sldId id="2134805047"/>
            <p14:sldId id="2076137639"/>
            <p14:sldId id="2076136596"/>
            <p14:sldId id="2076137638"/>
            <p14:sldId id="4843"/>
          </p14:sldIdLst>
        </p14:section>
        <p14:section name="Resources to learn more" id="{4A0C640F-AA7D-2A4A-9F3E-0211438527C8}">
          <p14:sldIdLst>
            <p14:sldId id="2142532327"/>
            <p14:sldId id="2142532243"/>
            <p14:sldId id="2142532298"/>
            <p14:sldId id="4830"/>
            <p14:sldId id="2142532256"/>
            <p14:sldId id="2142532272"/>
            <p14:sldId id="2142532306"/>
            <p14:sldId id="2076136595"/>
            <p14:sldId id="4828"/>
            <p14:sldId id="4831"/>
            <p14:sldId id="4829"/>
            <p14:sldId id="4835"/>
          </p14:sldIdLst>
        </p14:section>
        <p14:section name="Resources to learn more - customer stories" id="{8D7C86B7-58AF-6B48-BC4D-A3834D389561}">
          <p14:sldIdLst>
            <p14:sldId id="2142532328"/>
            <p14:sldId id="2076136587"/>
            <p14:sldId id="2142532260"/>
            <p14:sldId id="2134805044"/>
            <p14:sldId id="2142532241"/>
          </p14:sldIdLst>
        </p14:section>
        <p14:section name="Q&amp;A" id="{20C7BEC3-ECB5-4F49-B57B-0530FFE7880A}">
          <p14:sldIdLst>
            <p14:sldId id="4821"/>
            <p14:sldId id="2142532331"/>
          </p14:sldIdLst>
        </p14:section>
        <p14:section name="Lab" id="{F5DF58F5-315E-E44F-A99A-3380E50BA84D}">
          <p14:sldIdLst>
            <p14:sldId id="2076138472"/>
          </p14:sldIdLst>
        </p14:section>
        <p14:section name="Extras" id="{9DC9BD0F-7FD2-064C-B198-A7AC0989D207}">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B6F6A-3D5E-461E-98E5-1C5B86F0EECF}" v="5" dt="2022-06-08T03:45:33.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4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ul Shah" userId="7c5814cd-d3c9-4359-8376-58faf53cd4df" providerId="ADAL" clId="{2ECB6F6A-3D5E-461E-98E5-1C5B86F0EECF}"/>
    <pc:docChg chg="custSel addSld delSld modSld sldOrd modSection">
      <pc:chgData name="Mitul Shah" userId="7c5814cd-d3c9-4359-8376-58faf53cd4df" providerId="ADAL" clId="{2ECB6F6A-3D5E-461E-98E5-1C5B86F0EECF}" dt="2022-06-08T03:45:33.122" v="6" actId="1076"/>
      <pc:docMkLst>
        <pc:docMk/>
      </pc:docMkLst>
      <pc:sldChg chg="modSp mod modClrScheme chgLayout">
        <pc:chgData name="Mitul Shah" userId="7c5814cd-d3c9-4359-8376-58faf53cd4df" providerId="ADAL" clId="{2ECB6F6A-3D5E-461E-98E5-1C5B86F0EECF}" dt="2022-06-07T21:09:56.891" v="4" actId="700"/>
        <pc:sldMkLst>
          <pc:docMk/>
          <pc:sldMk cId="1971704234" sldId="2076138411"/>
        </pc:sldMkLst>
        <pc:spChg chg="mod ord">
          <ac:chgData name="Mitul Shah" userId="7c5814cd-d3c9-4359-8376-58faf53cd4df" providerId="ADAL" clId="{2ECB6F6A-3D5E-461E-98E5-1C5B86F0EECF}" dt="2022-06-07T21:09:56.891" v="4" actId="700"/>
          <ac:spMkLst>
            <pc:docMk/>
            <pc:sldMk cId="1971704234" sldId="2076138411"/>
            <ac:spMk id="3" creationId="{4451FE2A-8840-2642-98A8-7B3ABD61270D}"/>
          </ac:spMkLst>
        </pc:spChg>
        <pc:spChg chg="mod ord">
          <ac:chgData name="Mitul Shah" userId="7c5814cd-d3c9-4359-8376-58faf53cd4df" providerId="ADAL" clId="{2ECB6F6A-3D5E-461E-98E5-1C5B86F0EECF}" dt="2022-06-07T21:09:56.891" v="4" actId="700"/>
          <ac:spMkLst>
            <pc:docMk/>
            <pc:sldMk cId="1971704234" sldId="2076138411"/>
            <ac:spMk id="4" creationId="{E2BC5389-44A0-534A-A695-EAF770FA2E7B}"/>
          </ac:spMkLst>
        </pc:spChg>
      </pc:sldChg>
      <pc:sldChg chg="add del ord">
        <pc:chgData name="Mitul Shah" userId="7c5814cd-d3c9-4359-8376-58faf53cd4df" providerId="ADAL" clId="{2ECB6F6A-3D5E-461E-98E5-1C5B86F0EECF}" dt="2022-06-07T17:51:38.402" v="3"/>
        <pc:sldMkLst>
          <pc:docMk/>
          <pc:sldMk cId="2611851402" sldId="2076138475"/>
        </pc:sldMkLst>
      </pc:sldChg>
      <pc:sldChg chg="modSp mod">
        <pc:chgData name="Mitul Shah" userId="7c5814cd-d3c9-4359-8376-58faf53cd4df" providerId="ADAL" clId="{2ECB6F6A-3D5E-461E-98E5-1C5B86F0EECF}" dt="2022-06-08T03:45:33.122" v="6" actId="1076"/>
        <pc:sldMkLst>
          <pc:docMk/>
          <pc:sldMk cId="2784404229" sldId="2142532347"/>
        </pc:sldMkLst>
        <pc:spChg chg="mod">
          <ac:chgData name="Mitul Shah" userId="7c5814cd-d3c9-4359-8376-58faf53cd4df" providerId="ADAL" clId="{2ECB6F6A-3D5E-461E-98E5-1C5B86F0EECF}" dt="2022-06-08T03:45:33.122" v="6" actId="1076"/>
          <ac:spMkLst>
            <pc:docMk/>
            <pc:sldMk cId="2784404229" sldId="2142532347"/>
            <ac:spMk id="14" creationId="{A7B30B67-3E12-49F9-BB81-1D3DFF9F87E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6/7/2022 8:45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8:15.543"/>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8:15.544"/>
    </inkml:context>
    <inkml:brush xml:id="br0">
      <inkml:brushProperty name="width" value="0.025" units="cm"/>
      <inkml:brushProperty name="height" value="0.025" units="cm"/>
      <inkml:brushProperty name="ignorePressure" value="1"/>
    </inkml:brush>
  </inkml:definitions>
  <inkml:trace contextRef="#ctx0" brushRef="#br0">43 0 0 0,'-2'0'0'0,"-1"0"0"0,-1 0 0 0,3 0 0 0,-10 0 0 0,-2 0 0 0,10 0 0 0,3 0 0 0,11 0 0 0,-8 0 0 0,-3 0 0 0,-15 0 0 0,14 0 0 0,0 0 0 0,-1 0 0 0,9 0 0 0,-4 0 0 0,0 0 0 0,0 0 0 0,10 0 0 0,-3 0 0 0,0 0 0 0,-2 0 0 0,7 0 0 0,7 0 0 0,-18 0 0 0,-1 0 0 0,14 0 0 0,-8 0 0 0,6 0 0 0,1 0 0 0,-7 0 0 0,-6 0 0 0,-1 0 0 0,1 0 0 0,14 0 0 0,3 0 0 0,11 0 0 0,-24 0 0 0,3251 0 0 0,-1088 0 0 0,-1824 0 0 0,174 0 0 0,-338 0 0 0,92 0 0 0,30 0 0 0,444 0 0 0,-720 0 0 0,7 0 0 0,-16 0 0 0,1 0 0 0,-18 0 0 0,0 0 0 0,2 0 0 0,-2 0 0 0,15 0 0 0,-5 0 0 0,-12 0 0 0,2 0 0 0,-1 0 0 0,-32 0 0 0,19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9:07.767"/>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9:17.955"/>
    </inkml:context>
    <inkml:brush xml:id="br0">
      <inkml:brushProperty name="width" value="0.025" units="cm"/>
      <inkml:brushProperty name="height" value="0.025" units="cm"/>
      <inkml:brushProperty name="ignorePressure" value="1"/>
    </inkml:brush>
  </inkml:definitions>
  <inkml:trace contextRef="#ctx0" brushRef="#br0">0 1 0 0,'0'0'0'0,"0"0"0"0,0 0 0 0,0 0 0 0,0 1 0 0,0 0 0 0,0-1 0 0,0 0 0 0,0-1 0 0,0 0 0 0,0 2 0 0,0-1 0 0,0 3 0 0,0-3 0 0,0 1 0 0,0-1 0 0,0 0 0 0,0 3 0 0,0-2 0 0,0 17 0 0,0-9 0 0,0 6 0 0,0-9 0 0,0-6 0 0,0 2 0 0,0 13 0 0,0-8 0 0,0-2 0 0,0 12 0 0,0-15 0 0,0 5 0 0,0-2 0 0,0-2 0 0,0 1 0 0,0 1 0 0,0-1 0 0,0-2 0 0,0 0 0 0,0 15 0 0,0 70 0 0,0 44 0 0,0-118 0 0,0 41 0 0,0-12 0 0,0-26 0 0,0-7 0 0,0-9 0 0,0 2 0 0,0 0 0 0,0 2 0 0,0 6 0 0,0-1 0 0,0-8 0 0,0 2 0 0,0-2 0 0,0 1 0 0,0 4 0 0,0-4 0 0,0 0 0 0,0-1 0 0,0-1 0 0,0 1 0 0,0 2 0 0,0-3 0 0,0 3 0 0,0-3 0 0,0 0 0 0,0 0 0 0,0 1 0 0,0-1 0 0,0 1 0 0,0-2 0 0,0 1 0 0,0-1 0 0,0-3 0 0,0 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28"/>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29"/>
    </inkml:context>
    <inkml:brush xml:id="br0">
      <inkml:brushProperty name="width" value="0.025" units="cm"/>
      <inkml:brushProperty name="height" value="0.025" units="cm"/>
      <inkml:brushProperty name="ignorePressure" value="1"/>
    </inkml:brush>
  </inkml:definitions>
  <inkml:trace contextRef="#ctx0" brushRef="#br0">103 0 0 0,'-4'0'0'0,"-3"0"0"0,-4 0 0 0,8 0 0 0,-23 0 0 0,-6 0 0 0,25 0 0 0,8 0 0 0,26 0 0 0,-21 0 0 0,-7 0 0 0,-35 0 0 0,34 0 0 0,0 0 0 0,-3 0 0 0,23 0 0 0,-12 0 0 0,1 0 0 0,1 0 0 0,22 0 0 0,-4 0 0 0,-1 0 0 0,-7 0 0 0,19 0 0 0,16 0 0 0,-44 0 0 0,-1 0 0 0,32 0 0 0,-17 0 0 0,14 0 0 0,0 0 0 0,-14 0 0 0,-16 0 0 0,-1 0 0 0,0 0 0 0,35 0 0 0,8 0 0 0,25 0 0 0,-55 0 0 0,7877 0 0 0,-2630 0 0 0,-4426 0 0 0,420 0 0 0,-818 0 0 0,222 0 0 0,73 0 0 0,1077 0 0 0,-1746 0 0 0,15 0 0 0,-35 0 0 0,4 0 0 0,-47 0 0 0,0 0 0 0,-1 0 0 0,1 0 0 0,37 0 0 0,-11 0 0 0,-30 0 0 0,1 0 0 0,2 0 0 0,-82 0 0 0,53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30"/>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31"/>
    </inkml:context>
    <inkml:brush xml:id="br0">
      <inkml:brushProperty name="width" value="0.025" units="cm"/>
      <inkml:brushProperty name="height" value="0.025" units="cm"/>
      <inkml:brushProperty name="ignorePressure" value="1"/>
    </inkml:brush>
  </inkml:definitions>
  <inkml:trace contextRef="#ctx0" brushRef="#br0">0 1 0 0,'0'0'0'0,"0"0"0"0,0 0 0 0,0 0 0 0,0 1 0 0,0 0 0 0,0-1 0 0,0 0 0 0,0-1 0 0,0 0 0 0,0 2 0 0,0-1 0 0,0 3 0 0,0-3 0 0,0 1 0 0,0-1 0 0,0 0 0 0,0 3 0 0,0-2 0 0,0 17 0 0,0-9 0 0,0 6 0 0,0-9 0 0,0-6 0 0,0 2 0 0,0 13 0 0,0-8 0 0,0-2 0 0,0 12 0 0,0-15 0 0,0 5 0 0,0-2 0 0,0-2 0 0,0 1 0 0,0 1 0 0,0-1 0 0,0-2 0 0,0 0 0 0,0 15 0 0,0 70 0 0,0 44 0 0,0-118 0 0,0 41 0 0,0-12 0 0,0-26 0 0,0-7 0 0,0-9 0 0,0 2 0 0,0 0 0 0,0 2 0 0,0 6 0 0,0-1 0 0,0-8 0 0,0 2 0 0,0-2 0 0,0 1 0 0,0 4 0 0,0-4 0 0,0 0 0 0,0-1 0 0,0-1 0 0,0 1 0 0,0 2 0 0,0-3 0 0,0 3 0 0,0-3 0 0,0 0 0 0,0 0 0 0,0 1 0 0,0-1 0 0,0 1 0 0,0-2 0 0,0 1 0 0,0-1 0 0,0-3 0 0,0 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8:15.544"/>
    </inkml:context>
    <inkml:brush xml:id="br0">
      <inkml:brushProperty name="width" value="0.025" units="cm"/>
      <inkml:brushProperty name="height" value="0.025" units="cm"/>
      <inkml:brushProperty name="ignorePressure" value="1"/>
    </inkml:brush>
  </inkml:definitions>
  <inkml:trace contextRef="#ctx0" brushRef="#br0">43 0 0 0,'-2'0'0'0,"-1"0"0"0,-1 0 0 0,3 0 0 0,-10 0 0 0,-2 0 0 0,10 0 0 0,3 0 0 0,11 0 0 0,-8 0 0 0,-3 0 0 0,-15 0 0 0,14 0 0 0,0 0 0 0,-1 0 0 0,9 0 0 0,-4 0 0 0,0 0 0 0,0 0 0 0,10 0 0 0,-3 0 0 0,0 0 0 0,-2 0 0 0,7 0 0 0,7 0 0 0,-18 0 0 0,-1 0 0 0,14 0 0 0,-8 0 0 0,6 0 0 0,1 0 0 0,-7 0 0 0,-6 0 0 0,-1 0 0 0,1 0 0 0,14 0 0 0,3 0 0 0,11 0 0 0,-24 0 0 0,3251 0 0 0,-1088 0 0 0,-1824 0 0 0,174 0 0 0,-338 0 0 0,92 0 0 0,30 0 0 0,444 0 0 0,-720 0 0 0,7 0 0 0,-16 0 0 0,1 0 0 0,-18 0 0 0,0 0 0 0,2 0 0 0,-2 0 0 0,15 0 0 0,-5 0 0 0,-12 0 0 0,2 0 0 0,-1 0 0 0,-32 0 0 0,19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9:07.767"/>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9:17.955"/>
    </inkml:context>
    <inkml:brush xml:id="br0">
      <inkml:brushProperty name="width" value="0.025" units="cm"/>
      <inkml:brushProperty name="height" value="0.025" units="cm"/>
      <inkml:brushProperty name="ignorePressure" value="1"/>
    </inkml:brush>
  </inkml:definitions>
  <inkml:trace contextRef="#ctx0" brushRef="#br0">0 1 0 0,'0'0'0'0,"0"0"0"0,0 0 0 0,0 0 0 0,0 1 0 0,0 0 0 0,0-1 0 0,0 0 0 0,0-1 0 0,0 0 0 0,0 2 0 0,0-1 0 0,0 3 0 0,0-3 0 0,0 1 0 0,0-1 0 0,0 0 0 0,0 3 0 0,0-2 0 0,0 17 0 0,0-9 0 0,0 6 0 0,0-9 0 0,0-6 0 0,0 2 0 0,0 13 0 0,0-8 0 0,0-2 0 0,0 12 0 0,0-15 0 0,0 5 0 0,0-2 0 0,0-2 0 0,0 1 0 0,0 1 0 0,0-1 0 0,0-2 0 0,0 0 0 0,0 15 0 0,0 70 0 0,0 44 0 0,0-118 0 0,0 41 0 0,0-12 0 0,0-26 0 0,0-7 0 0,0-9 0 0,0 2 0 0,0 0 0 0,0 2 0 0,0 6 0 0,0-1 0 0,0-8 0 0,0 2 0 0,0-2 0 0,0 1 0 0,0 4 0 0,0-4 0 0,0 0 0 0,0-1 0 0,0-1 0 0,0 1 0 0,0 2 0 0,0-3 0 0,0 3 0 0,0-3 0 0,0 0 0 0,0 0 0 0,0 1 0 0,0-1 0 0,0 1 0 0,0-2 0 0,0 1 0 0,0-1 0 0,0-3 0 0,0 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28"/>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29"/>
    </inkml:context>
    <inkml:brush xml:id="br0">
      <inkml:brushProperty name="width" value="0.025" units="cm"/>
      <inkml:brushProperty name="height" value="0.025" units="cm"/>
      <inkml:brushProperty name="ignorePressure" value="1"/>
    </inkml:brush>
  </inkml:definitions>
  <inkml:trace contextRef="#ctx0" brushRef="#br0">103 0 0 0,'-4'0'0'0,"-3"0"0"0,-4 0 0 0,8 0 0 0,-23 0 0 0,-6 0 0 0,25 0 0 0,8 0 0 0,26 0 0 0,-21 0 0 0,-7 0 0 0,-35 0 0 0,34 0 0 0,0 0 0 0,-3 0 0 0,23 0 0 0,-12 0 0 0,1 0 0 0,1 0 0 0,22 0 0 0,-4 0 0 0,-1 0 0 0,-7 0 0 0,19 0 0 0,16 0 0 0,-44 0 0 0,-1 0 0 0,32 0 0 0,-17 0 0 0,14 0 0 0,0 0 0 0,-14 0 0 0,-16 0 0 0,-1 0 0 0,0 0 0 0,35 0 0 0,8 0 0 0,25 0 0 0,-55 0 0 0,7877 0 0 0,-2630 0 0 0,-4426 0 0 0,420 0 0 0,-818 0 0 0,222 0 0 0,73 0 0 0,1077 0 0 0,-1746 0 0 0,15 0 0 0,-35 0 0 0,4 0 0 0,-47 0 0 0,0 0 0 0,-1 0 0 0,1 0 0 0,37 0 0 0,-11 0 0 0,-30 0 0 0,1 0 0 0,2 0 0 0,-82 0 0 0,53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30"/>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31"/>
    </inkml:context>
    <inkml:brush xml:id="br0">
      <inkml:brushProperty name="width" value="0.025" units="cm"/>
      <inkml:brushProperty name="height" value="0.025" units="cm"/>
      <inkml:brushProperty name="ignorePressure" value="1"/>
    </inkml:brush>
  </inkml:definitions>
  <inkml:trace contextRef="#ctx0" brushRef="#br0">0 1 0 0,'0'0'0'0,"0"0"0"0,0 0 0 0,0 0 0 0,0 1 0 0,0 0 0 0,0-1 0 0,0 0 0 0,0-1 0 0,0 0 0 0,0 2 0 0,0-1 0 0,0 3 0 0,0-3 0 0,0 1 0 0,0-1 0 0,0 0 0 0,0 3 0 0,0-2 0 0,0 17 0 0,0-9 0 0,0 6 0 0,0-9 0 0,0-6 0 0,0 2 0 0,0 13 0 0,0-8 0 0,0-2 0 0,0 12 0 0,0-15 0 0,0 5 0 0,0-2 0 0,0-2 0 0,0 1 0 0,0 1 0 0,0-1 0 0,0-2 0 0,0 0 0 0,0 15 0 0,0 70 0 0,0 44 0 0,0-118 0 0,0 41 0 0,0-12 0 0,0-26 0 0,0-7 0 0,0-9 0 0,0 2 0 0,0 0 0 0,0 2 0 0,0 6 0 0,0-1 0 0,0-8 0 0,0 2 0 0,0-2 0 0,0 1 0 0,0 4 0 0,0-4 0 0,0 0 0 0,0-1 0 0,0-1 0 0,0 1 0 0,0 2 0 0,0-3 0 0,0 3 0 0,0-3 0 0,0 0 0 0,0 0 0 0,0 1 0 0,0-1 0 0,0 1 0 0,0-2 0 0,0 1 0 0,0-1 0 0,0-3 0 0,0 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8:15.543"/>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6/7/2022 8:45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github.com/github/visualizing-repository-data-with-graphs/about-the-dependency-graph#supported-package-ecosystem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nvd.nist.gov/"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developer/github/"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terprise.github.com/contac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github.blog/2020-05-06-new-from-satellite-2020-github-codespaces-github-discussions-securing-code-in-private-repositories-and-more/#privat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726290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Presentation tip: </a:t>
            </a:r>
            <a:r>
              <a:rPr lang="en-GB" b="0"/>
              <a:t>To keep the security conversation at a high level just use this slide. To go into more detail use the following 5 slides. </a:t>
            </a:r>
          </a:p>
          <a:p>
            <a:endParaRPr lang="en-GB" b="1"/>
          </a:p>
          <a:p>
            <a:r>
              <a:rPr lang="en-GB"/>
              <a:t>With GitHub, we’re delivering a complete security offering. </a:t>
            </a:r>
          </a:p>
          <a:p>
            <a:endParaRPr lang="en-GB"/>
          </a:p>
          <a:p>
            <a:pPr marL="171450" indent="-171450">
              <a:buFontTx/>
              <a:buChar char="-"/>
            </a:pPr>
            <a:r>
              <a:rPr lang="en-GB"/>
              <a:t>We help you understand your dependencies, find vulnerable ones, and keep them up to date automatically, so you don’t end up with someone else’s vulnerable code.</a:t>
            </a:r>
          </a:p>
          <a:p>
            <a:pPr marL="171450" indent="-171450">
              <a:buFontTx/>
              <a:buChar char="-"/>
            </a:pPr>
            <a:r>
              <a:rPr lang="en-GB"/>
              <a:t>With code scanning, we let you scan your own code, using </a:t>
            </a:r>
            <a:r>
              <a:rPr lang="en-GB" err="1"/>
              <a:t>CodeQL</a:t>
            </a:r>
            <a:r>
              <a:rPr lang="en-GB"/>
              <a:t>. </a:t>
            </a:r>
            <a:r>
              <a:rPr lang="en-GB" err="1"/>
              <a:t>CodeQL</a:t>
            </a:r>
            <a:r>
              <a:rPr lang="en-GB"/>
              <a:t> is used by many security research teams – including Google, Uber, and Microsoft – to keep some of the most used codebases in the world secure. And when you run code scanning, you’re querying your code for thousands of vulnerabilities – including the queries written by those security teams.</a:t>
            </a:r>
          </a:p>
          <a:p>
            <a:pPr marL="171450" indent="-171450">
              <a:buFontTx/>
              <a:buChar char="-"/>
            </a:pPr>
            <a:r>
              <a:rPr lang="en-GB"/>
              <a:t>We scan your code for secrets, working with more than 20 providers to find passwords, keys, and other secrets, and take action.</a:t>
            </a:r>
          </a:p>
          <a:p>
            <a:endParaRPr lang="en-GB"/>
          </a:p>
          <a:p>
            <a:r>
              <a:rPr lang="en-GB"/>
              <a:t>Martin, how about a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5429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NOTE: This is included with core GitHub. </a:t>
            </a:r>
          </a:p>
          <a:p>
            <a:pPr marL="0" lvl="0" indent="0" algn="l" rtl="0">
              <a:spcBef>
                <a:spcPts val="0"/>
              </a:spcBef>
              <a:spcAft>
                <a:spcPts val="0"/>
              </a:spcAft>
              <a:buClr>
                <a:schemeClr val="dk1"/>
              </a:buClr>
              <a:buFont typeface="Arial"/>
              <a:buNone/>
            </a:pPr>
            <a:r>
              <a:rPr lang="en" sz="900" b="1">
                <a:solidFill>
                  <a:schemeClr val="dk1"/>
                </a:solidFill>
                <a:latin typeface="Helvetica Neue"/>
                <a:ea typeface="Helvetica Neue"/>
                <a:cs typeface="Helvetica Neue"/>
                <a:sym typeface="Helvetica Neue"/>
              </a:rPr>
              <a:t>Presenter Tip:</a:t>
            </a:r>
            <a:r>
              <a:rPr lang="en" sz="900">
                <a:solidFill>
                  <a:schemeClr val="dk1"/>
                </a:solidFill>
                <a:latin typeface="Helvetica Neue"/>
                <a:ea typeface="Helvetica Neue"/>
                <a:cs typeface="Helvetica Neue"/>
                <a:sym typeface="Helvetica Neue"/>
              </a:rPr>
              <a:t> After the animations build out, zoom in on the screenshots in the graphic 1 by 1 and walk through </a:t>
            </a:r>
          </a:p>
          <a:p>
            <a:pPr marL="228600" lvl="0" indent="-228600" algn="l" rtl="0">
              <a:spcBef>
                <a:spcPts val="0"/>
              </a:spcBef>
              <a:spcAft>
                <a:spcPts val="0"/>
              </a:spcAft>
              <a:buClr>
                <a:schemeClr val="dk1"/>
              </a:buClr>
              <a:buFont typeface="Arial"/>
              <a:buAutoNum type="arabicPeriod"/>
            </a:pPr>
            <a:r>
              <a:rPr lang="en" sz="900">
                <a:solidFill>
                  <a:schemeClr val="dk1"/>
                </a:solidFill>
                <a:latin typeface="Helvetica Neue"/>
                <a:ea typeface="Helvetica Neue"/>
                <a:cs typeface="Helvetica Neue"/>
                <a:sym typeface="Helvetica Neue"/>
              </a:rPr>
              <a:t>The surfacing of the vulnerability</a:t>
            </a:r>
          </a:p>
          <a:p>
            <a:pPr marL="228600" lvl="0" indent="-228600" algn="l" rtl="0">
              <a:spcBef>
                <a:spcPts val="0"/>
              </a:spcBef>
              <a:spcAft>
                <a:spcPts val="0"/>
              </a:spcAft>
              <a:buClr>
                <a:schemeClr val="dk1"/>
              </a:buClr>
              <a:buFont typeface="Arial"/>
              <a:buAutoNum type="arabicPeriod"/>
            </a:pPr>
            <a:r>
              <a:rPr lang="en" sz="900">
                <a:solidFill>
                  <a:schemeClr val="dk1"/>
                </a:solidFill>
                <a:latin typeface="Helvetica Neue"/>
                <a:ea typeface="Helvetica Neue"/>
                <a:cs typeface="Helvetica Neue"/>
                <a:sym typeface="Helvetica Neue"/>
              </a:rPr>
              <a:t>The details of the Dependabot alert including the CVE details.</a:t>
            </a:r>
          </a:p>
          <a:p>
            <a:pPr marL="228600" lvl="0" indent="-228600" algn="l" rtl="0">
              <a:spcBef>
                <a:spcPts val="0"/>
              </a:spcBef>
              <a:spcAft>
                <a:spcPts val="0"/>
              </a:spcAft>
              <a:buClr>
                <a:schemeClr val="dk1"/>
              </a:buClr>
              <a:buFont typeface="Arial"/>
              <a:buAutoNum type="arabicPeriod"/>
            </a:pPr>
            <a:r>
              <a:rPr lang="en" sz="900">
                <a:solidFill>
                  <a:schemeClr val="dk1"/>
                </a:solidFill>
                <a:latin typeface="Helvetica Neue"/>
                <a:ea typeface="Helvetica Neue"/>
                <a:cs typeface="Helvetica Neue"/>
                <a:sym typeface="Helvetica Neue"/>
              </a:rPr>
              <a:t>The automatic creation of the PR by Dependabot</a:t>
            </a:r>
          </a:p>
          <a:p>
            <a:pPr marL="0" lvl="0" indent="0" algn="l" rtl="0">
              <a:spcBef>
                <a:spcPts val="0"/>
              </a:spcBef>
              <a:spcAft>
                <a:spcPts val="0"/>
              </a:spcAft>
              <a:buClr>
                <a:schemeClr val="dk1"/>
              </a:buClr>
              <a:buFont typeface="Arial"/>
              <a:buNone/>
            </a:pPr>
            <a:endParaRPr lang="en" sz="9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Acronyms</a:t>
            </a: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SAST = static application security testing</a:t>
            </a: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DAST – Dynamic application security testing</a:t>
            </a: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IAST – passive and active integrated security testing</a:t>
            </a: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RASP – runtime application security protection</a:t>
            </a: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SCA – fuzzy software composition analysis </a:t>
            </a:r>
          </a:p>
          <a:p>
            <a:r>
              <a:rPr lang="en-US"/>
              <a:t>This helps to </a:t>
            </a:r>
            <a:r>
              <a:rPr lang="en-US" b="1"/>
              <a:t>automatically </a:t>
            </a:r>
            <a:r>
              <a:rPr lang="en-US"/>
              <a:t>protect 100% of the code that you are deploying not just the 10% - 20% that your team is writing. </a:t>
            </a:r>
          </a:p>
          <a:p>
            <a:endParaRPr lang="en-US"/>
          </a:p>
          <a:p>
            <a:r>
              <a:rPr lang="en-US"/>
              <a:t>This automatically checks for known vulnerabilities as soon as you push code to GitHub, you do not have to add steps to your pipeline to do this. AND, when it finds a known vulnerability it automatically creates a Pull Request if it can find a resolution to the known vulnerability. </a:t>
            </a:r>
          </a:p>
          <a:p>
            <a:endParaRPr lang="en-US"/>
          </a:p>
          <a:p>
            <a:pPr algn="l"/>
            <a:r>
              <a:rPr lang="en-US" b="1" i="0">
                <a:solidFill>
                  <a:srgbClr val="24292E"/>
                </a:solidFill>
                <a:effectLst/>
                <a:latin typeface="Inter"/>
              </a:rPr>
              <a:t>Rich vulnerability data: </a:t>
            </a:r>
            <a:r>
              <a:rPr lang="en-US" b="0" i="0">
                <a:effectLst/>
                <a:latin typeface="-apple-system"/>
              </a:rPr>
              <a:t>GitHub tracks vulnerabilities in packages from </a:t>
            </a:r>
            <a:r>
              <a:rPr lang="en-US" b="0" i="0" u="none" strike="noStrike">
                <a:solidFill>
                  <a:srgbClr val="1074E7"/>
                </a:solidFill>
                <a:effectLst/>
                <a:latin typeface="-apple-system"/>
                <a:hlinkClick r:id="rId3"/>
              </a:rPr>
              <a:t>supported package managers</a:t>
            </a:r>
            <a:r>
              <a:rPr lang="en-US" b="0" i="0">
                <a:effectLst/>
                <a:latin typeface="-apple-system"/>
              </a:rPr>
              <a:t> using data from security researchers, maintainers, and </a:t>
            </a:r>
            <a:r>
              <a:rPr lang="en-US" b="0" i="0" u="none" strike="noStrike">
                <a:solidFill>
                  <a:srgbClr val="1074E7"/>
                </a:solidFill>
                <a:effectLst/>
                <a:latin typeface="-apple-system"/>
                <a:hlinkClick r:id="rId4"/>
              </a:rPr>
              <a:t>the National Vulnerability Database</a:t>
            </a:r>
            <a:r>
              <a:rPr lang="en-US" b="0" i="0">
                <a:effectLst/>
                <a:latin typeface="-apple-system"/>
              </a:rPr>
              <a:t>— including release notes, changelog entries, and commit details. All discoverable in the GitHub Advisory Database.</a:t>
            </a:r>
          </a:p>
          <a:p>
            <a:pPr algn="l"/>
            <a:endParaRPr lang="en-US" b="0" i="0">
              <a:effectLst/>
              <a:latin typeface="-apple-system"/>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solidFill>
                  <a:schemeClr val="dk1"/>
                </a:solidFill>
                <a:latin typeface="Helvetica Neue"/>
                <a:ea typeface="Helvetica Neue"/>
                <a:cs typeface="Helvetica Neue"/>
                <a:sym typeface="Helvetica Neue"/>
              </a:rPr>
              <a:t>We’ve sent over 62 million security vulnerability alerts across GitHub. Industry data shows that 70% of vulnerabilities remain unpatched after 30 days. Many take a year or more! The reason for this is because it’s just too hard today to find and apply patches with confidence. Think back to what that led to with Equifax. They could have patched known Struts vulnerability well before the well-publicized breach. Because we know how difficult it can be to resolve these alerts, we took a big step to helping make that easier with automated security updates. Now GitHub creates automated updates for known vulnerabilities that allow you to quickly merge and deploy remediating changes to your codebase.</a:t>
            </a:r>
          </a:p>
          <a:p>
            <a:pPr algn="l"/>
            <a:endParaRPr lang="en-US" b="0" i="0">
              <a:effectLst/>
              <a:latin typeface="-apple-system"/>
            </a:endParaRPr>
          </a:p>
          <a:p>
            <a:pPr algn="l"/>
            <a:endParaRPr lang="en-US" b="0" i="0">
              <a:effectLst/>
              <a:latin typeface="-apple-system"/>
            </a:endParaRPr>
          </a:p>
          <a:p>
            <a:pPr algn="l"/>
            <a:endParaRPr lang="en-US" b="0" i="0">
              <a:effectLst/>
              <a:latin typeface="-apple-system"/>
            </a:endParaRP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0466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7eda530e77_0_1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3" name="Google Shape;2613;g7eda530e77_0_16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NOTE: This is part of the </a:t>
            </a:r>
            <a:r>
              <a:rPr lang="en" sz="1600" b="1">
                <a:solidFill>
                  <a:schemeClr val="dk1"/>
                </a:solidFill>
                <a:latin typeface="Helvetica Neue"/>
                <a:ea typeface="Helvetica Neue"/>
                <a:cs typeface="Helvetica Neue"/>
                <a:sym typeface="Helvetica Neue"/>
              </a:rPr>
              <a:t>GitHub Advanced Security (GHAS) </a:t>
            </a:r>
            <a:r>
              <a:rPr lang="en" sz="1600">
                <a:solidFill>
                  <a:schemeClr val="dk1"/>
                </a:solidFill>
                <a:latin typeface="Helvetica Neue"/>
                <a:ea typeface="Helvetica Neue"/>
                <a:cs typeface="Helvetica Neue"/>
                <a:sym typeface="Helvetica Neue"/>
              </a:rPr>
              <a:t>SKU </a:t>
            </a:r>
          </a:p>
          <a:p>
            <a:pPr marL="0" lvl="0" indent="0" algn="l" rtl="0">
              <a:spcBef>
                <a:spcPts val="0"/>
              </a:spcBef>
              <a:spcAft>
                <a:spcPts val="0"/>
              </a:spcAft>
              <a:buClr>
                <a:schemeClr val="dk1"/>
              </a:buClr>
              <a:buFont typeface="Arial"/>
              <a:buNone/>
            </a:pPr>
            <a:endParaRPr lang="en" sz="16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Acronyms</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SAST = static application security testing</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DAST – Dynamic application security testing</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IAST – passive and active integrated security testing</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RASP – runtime application security protection</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SCA – fuzzy software composition analysis </a:t>
            </a:r>
          </a:p>
          <a:p>
            <a:pPr marL="0" lvl="0" indent="0" algn="l" rtl="0">
              <a:spcBef>
                <a:spcPts val="0"/>
              </a:spcBef>
              <a:spcAft>
                <a:spcPts val="0"/>
              </a:spcAft>
              <a:buClr>
                <a:schemeClr val="dk1"/>
              </a:buClr>
              <a:buFont typeface="Arial"/>
              <a:buNone/>
            </a:pPr>
            <a:endParaRPr lang="en" sz="16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dk1"/>
                </a:solidFill>
              </a:rPr>
              <a:t>We’re now expanding our coverage to include private repositories for secret scanning. Our capabilities include finding secrets the moment they’re pushed to GitHub, scanning git history and user controls for excluding false positives. </a:t>
            </a:r>
          </a:p>
          <a:p>
            <a:pPr marL="0" lvl="0" indent="0" algn="l" rtl="0">
              <a:spcBef>
                <a:spcPts val="0"/>
              </a:spcBef>
              <a:spcAft>
                <a:spcPts val="0"/>
              </a:spcAft>
              <a:buClr>
                <a:schemeClr val="dk1"/>
              </a:buClr>
              <a:buSzPts val="1100"/>
              <a:buFont typeface="Arial"/>
              <a:buNone/>
            </a:pPr>
            <a:r>
              <a:rPr lang="en-US" sz="1600">
                <a:solidFill>
                  <a:schemeClr val="dk1"/>
                </a:solidFill>
              </a:rPr>
              <a:t>We’re currently supporting more than 25 major service providers including Google Cloud, AWS, Azure, Alibaba Cloud and others. This feature is now available in limited public beta for GitHub Enterprise Cloud. </a:t>
            </a:r>
          </a:p>
          <a:p>
            <a:pPr marL="0" lvl="0" indent="0" algn="l" rtl="0">
              <a:spcBef>
                <a:spcPts val="0"/>
              </a:spcBef>
              <a:spcAft>
                <a:spcPts val="0"/>
              </a:spcAft>
              <a:buNone/>
            </a:pPr>
            <a:endParaRPr/>
          </a:p>
        </p:txBody>
      </p:sp>
    </p:spTree>
    <p:extLst>
      <p:ext uri="{BB962C8B-B14F-4D97-AF65-F5344CB8AC3E}">
        <p14:creationId xmlns:p14="http://schemas.microsoft.com/office/powerpoint/2010/main" val="4205299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7eda530e77_0_1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3" name="Google Shape;2613;g7eda530e77_0_16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NOTE: This is part of the </a:t>
            </a:r>
            <a:r>
              <a:rPr lang="en" sz="1600" b="1">
                <a:solidFill>
                  <a:schemeClr val="dk1"/>
                </a:solidFill>
                <a:latin typeface="Helvetica Neue"/>
                <a:ea typeface="Helvetica Neue"/>
                <a:cs typeface="Helvetica Neue"/>
                <a:sym typeface="Helvetica Neue"/>
              </a:rPr>
              <a:t>GitHub Advanced Security (GHAS) </a:t>
            </a:r>
            <a:r>
              <a:rPr lang="en" sz="1600">
                <a:solidFill>
                  <a:schemeClr val="dk1"/>
                </a:solidFill>
                <a:latin typeface="Helvetica Neue"/>
                <a:ea typeface="Helvetica Neue"/>
                <a:cs typeface="Helvetica Neue"/>
                <a:sym typeface="Helvetica Neue"/>
              </a:rPr>
              <a:t>SKU </a:t>
            </a:r>
          </a:p>
          <a:p>
            <a:pPr marL="0" lvl="0" indent="0" algn="l" rtl="0">
              <a:spcBef>
                <a:spcPts val="0"/>
              </a:spcBef>
              <a:spcAft>
                <a:spcPts val="0"/>
              </a:spcAft>
              <a:buClr>
                <a:schemeClr val="dk1"/>
              </a:buClr>
              <a:buFont typeface="Arial"/>
              <a:buNone/>
            </a:pPr>
            <a:endParaRPr lang="en" sz="16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Acronyms</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SAST = static application security testing</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DAST – Dynamic application security testing</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IAST – passive and active integrated security testing</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RASP – runtime application security protection</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SCA – fuzzy software composition analysis </a:t>
            </a:r>
          </a:p>
          <a:p>
            <a:pPr marL="0" lvl="0" indent="0" algn="l" rtl="0">
              <a:spcBef>
                <a:spcPts val="0"/>
              </a:spcBef>
              <a:spcAft>
                <a:spcPts val="0"/>
              </a:spcAft>
              <a:buClr>
                <a:schemeClr val="dk1"/>
              </a:buClr>
              <a:buFont typeface="Arial"/>
              <a:buNone/>
            </a:pPr>
            <a:endParaRPr lang="en" sz="16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Automated code scanning will provide native security scanning capabilities to the developer workflows. </a:t>
            </a:r>
            <a:endParaRPr sz="16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With these capabilities, our customers will be able to secure code as it’s being developed. New security issues are automatically flagged directly in the pull request where they can be immediately fixed. Security issues are prioritized so that developers can fix the most urgent matters first. Developers and security teams can collaborate on the GitHub platform to triage and fix the issues efficiently.</a:t>
            </a:r>
            <a:endParaRPr sz="16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40089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91ea9c0bd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5" name="Google Shape;2825;g91ea9c0bd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2000+ queries out of the box:</a:t>
            </a:r>
            <a:endParaRPr b="1"/>
          </a:p>
          <a:p>
            <a:pPr marL="457200" lvl="0" indent="-298450" algn="l" rtl="0">
              <a:spcBef>
                <a:spcPts val="0"/>
              </a:spcBef>
              <a:spcAft>
                <a:spcPts val="0"/>
              </a:spcAft>
              <a:buSzPts val="1100"/>
              <a:buChar char="-"/>
            </a:pPr>
            <a:r>
              <a:rPr lang="en"/>
              <a:t>You can get value out of the box (clarify this point strongly)</a:t>
            </a:r>
            <a:endParaRPr/>
          </a:p>
          <a:p>
            <a:pPr marL="457200" lvl="0" indent="-298450" algn="l" rtl="0">
              <a:spcBef>
                <a:spcPts val="0"/>
              </a:spcBef>
              <a:spcAft>
                <a:spcPts val="0"/>
              </a:spcAft>
              <a:buSzPts val="1100"/>
              <a:buChar char="-"/>
            </a:pPr>
            <a:r>
              <a:rPr lang="en"/>
              <a:t>And then you can decide what to do from there</a:t>
            </a:r>
          </a:p>
          <a:p>
            <a:pPr marL="457200" lvl="0" indent="-298450" algn="l" rtl="0">
              <a:spcBef>
                <a:spcPts val="0"/>
              </a:spcBef>
              <a:spcAft>
                <a:spcPts val="0"/>
              </a:spcAft>
              <a:buSzPts val="1100"/>
              <a:buChar char="-"/>
            </a:pPr>
            <a:endParaRPr lang="en"/>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Acronyms</a:t>
            </a:r>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SAST = static application security testing</a:t>
            </a:r>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DAST – Dynamic application security testing</a:t>
            </a:r>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IAST – passive and active integrated security testing</a:t>
            </a:r>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RASP – runtime application security protection</a:t>
            </a:r>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SCA – fuzzy software composition analysis </a:t>
            </a:r>
            <a:endParaRPr lang="e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0"/>
        <p:cNvGrpSpPr/>
        <p:nvPr/>
      </p:nvGrpSpPr>
      <p:grpSpPr>
        <a:xfrm>
          <a:off x="0" y="0"/>
          <a:ext cx="0" cy="0"/>
          <a:chOff x="0" y="0"/>
          <a:chExt cx="0" cy="0"/>
        </a:xfrm>
      </p:grpSpPr>
      <p:sp>
        <p:nvSpPr>
          <p:cNvPr id="4451" name="Google Shape;4451;g7c2e62cd31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security breach can be tremendously costly</a:t>
            </a:r>
          </a:p>
          <a:p>
            <a:pPr marL="0" lvl="0" indent="0" algn="l" rtl="0">
              <a:spcBef>
                <a:spcPts val="0"/>
              </a:spcBef>
              <a:spcAft>
                <a:spcPts val="0"/>
              </a:spcAft>
              <a:buNone/>
            </a:pPr>
            <a:r>
              <a:rPr lang="en"/>
              <a:t>And trying to harden applications after they’re written can be very difficult. </a:t>
            </a:r>
          </a:p>
          <a:p>
            <a:pPr marL="0" lvl="0" indent="0" algn="l" rtl="0">
              <a:spcBef>
                <a:spcPts val="0"/>
              </a:spcBef>
              <a:spcAft>
                <a:spcPts val="0"/>
              </a:spcAft>
              <a:buNone/>
            </a:pPr>
            <a:r>
              <a:rPr lang="en"/>
              <a:t>The solution is to shift security development left, </a:t>
            </a:r>
            <a:br>
              <a:rPr lang="en"/>
            </a:br>
            <a:r>
              <a:rPr lang="en"/>
              <a:t>addressing security concerns early in the development process. </a:t>
            </a:r>
            <a:br>
              <a:rPr lang="en"/>
            </a:br>
            <a:r>
              <a:rPr lang="en"/>
              <a:t>Developers work to fix vulnerabilities when they are found, </a:t>
            </a:r>
            <a:br>
              <a:rPr lang="en"/>
            </a:br>
            <a:r>
              <a:rPr lang="en"/>
              <a:t>but they also continue to introduce vulnerabilities into their code bases. </a:t>
            </a:r>
            <a:br>
              <a:rPr lang="en"/>
            </a:br>
            <a:r>
              <a:rPr lang="en"/>
              <a:t>So how do we shift security left? </a:t>
            </a:r>
          </a:p>
          <a:p>
            <a:pPr marL="0" lvl="0" indent="0" algn="l" rtl="0">
              <a:spcBef>
                <a:spcPts val="0"/>
              </a:spcBef>
              <a:spcAft>
                <a:spcPts val="0"/>
              </a:spcAft>
              <a:buNone/>
            </a:pPr>
            <a:r>
              <a:rPr lang="en" b="0" i="0">
                <a:solidFill>
                  <a:srgbClr val="1D1C1D"/>
                </a:solidFill>
                <a:effectLst/>
                <a:latin typeface="Slack-Lato"/>
              </a:rPr>
              <a:t>&lt;click&gt;</a:t>
            </a:r>
          </a:p>
          <a:p>
            <a:pPr marL="0" lvl="0" indent="0" algn="l" rtl="0">
              <a:spcBef>
                <a:spcPts val="0"/>
              </a:spcBef>
              <a:spcAft>
                <a:spcPts val="0"/>
              </a:spcAft>
              <a:buNone/>
            </a:pPr>
            <a:r>
              <a:rPr lang="en-US" b="0" i="0">
                <a:solidFill>
                  <a:srgbClr val="1D1C1D"/>
                </a:solidFill>
                <a:effectLst/>
                <a:latin typeface="Slack-Lato"/>
              </a:rPr>
              <a:t>So for both the code you write and the Open Source code used in your applications</a:t>
            </a:r>
          </a:p>
          <a:p>
            <a:pPr marL="0" lvl="0" indent="0" algn="l" rtl="0">
              <a:spcBef>
                <a:spcPts val="0"/>
              </a:spcBef>
              <a:spcAft>
                <a:spcPts val="0"/>
              </a:spcAft>
              <a:buNone/>
            </a:pPr>
            <a:r>
              <a:rPr lang="en-US" b="0" i="0">
                <a:solidFill>
                  <a:srgbClr val="1D1C1D"/>
                </a:solidFill>
                <a:effectLst/>
                <a:latin typeface="Slack-Lato"/>
              </a:rPr>
              <a:t>Our aim is to make these security checks</a:t>
            </a:r>
            <a:br>
              <a:rPr lang="en-US" b="0" i="0">
                <a:solidFill>
                  <a:srgbClr val="1D1C1D"/>
                </a:solidFill>
                <a:effectLst/>
                <a:latin typeface="Slack-Lato"/>
              </a:rPr>
            </a:br>
            <a:r>
              <a:rPr lang="en-US" b="0" i="0">
                <a:solidFill>
                  <a:srgbClr val="1D1C1D"/>
                </a:solidFill>
                <a:effectLst/>
                <a:latin typeface="Slack-Lato"/>
              </a:rPr>
              <a:t>a key part of the developer workflow allowing you to identify </a:t>
            </a:r>
            <a:br>
              <a:rPr lang="en-US" b="0" i="0">
                <a:solidFill>
                  <a:srgbClr val="1D1C1D"/>
                </a:solidFill>
                <a:effectLst/>
                <a:latin typeface="Slack-Lato"/>
              </a:rPr>
            </a:br>
            <a:r>
              <a:rPr lang="en-US" b="0" i="0">
                <a:solidFill>
                  <a:srgbClr val="1D1C1D"/>
                </a:solidFill>
                <a:effectLst/>
                <a:latin typeface="Slack-Lato"/>
              </a:rPr>
              <a:t>security issues as soon as possible.  </a:t>
            </a:r>
            <a:br>
              <a:rPr lang="en-US" b="0" i="0">
                <a:solidFill>
                  <a:srgbClr val="1D1C1D"/>
                </a:solidFill>
                <a:effectLst/>
                <a:latin typeface="Slack-Lato"/>
              </a:rPr>
            </a:br>
            <a:r>
              <a:rPr lang="en-US" b="0" i="0">
                <a:solidFill>
                  <a:srgbClr val="1D1C1D"/>
                </a:solidFill>
                <a:effectLst/>
                <a:latin typeface="Slack-Lato"/>
              </a:rPr>
              <a:t>Thus, reducing the time, effort and costs associated with </a:t>
            </a:r>
            <a:br>
              <a:rPr lang="en-US" b="0" i="0">
                <a:solidFill>
                  <a:srgbClr val="1D1C1D"/>
                </a:solidFill>
                <a:effectLst/>
                <a:latin typeface="Slack-Lato"/>
              </a:rPr>
            </a:br>
            <a:r>
              <a:rPr lang="en-US" b="0" i="0">
                <a:solidFill>
                  <a:srgbClr val="1D1C1D"/>
                </a:solidFill>
                <a:effectLst/>
                <a:latin typeface="Slack-Lato"/>
              </a:rPr>
              <a:t>keeping your applications secure.</a:t>
            </a:r>
            <a:endParaRPr/>
          </a:p>
        </p:txBody>
      </p:sp>
      <p:sp>
        <p:nvSpPr>
          <p:cNvPr id="4452" name="Google Shape;4452;g7c2e62cd31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automate a lot more than just CI/CD</a:t>
            </a:r>
          </a:p>
          <a:p>
            <a:r>
              <a:rPr lang="en-US">
                <a:hlinkClick r:id="rId3"/>
              </a:rPr>
              <a:t>https://docs.microsoft.com/en-us/azure/developer/github/</a:t>
            </a:r>
            <a:endParaRPr lang="en-US"/>
          </a:p>
          <a:p>
            <a:endParaRPr lang="en-US"/>
          </a:p>
          <a:p>
            <a:r>
              <a:rPr lang="en-US"/>
              <a:t>Talking points:</a:t>
            </a:r>
          </a:p>
          <a:p>
            <a:r>
              <a:rPr lang="en-US"/>
              <a:t>Pull Request automation</a:t>
            </a:r>
          </a:p>
          <a:p>
            <a:r>
              <a:rPr lang="en-US"/>
              <a:t>Create Issues on the fly based on keywords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24292F"/>
                </a:solidFill>
                <a:effectLst/>
                <a:latin typeface="Alliance No.1"/>
              </a:rPr>
              <a:t>Community-powered workflows, more actions than other CI/CD tools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2611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sz="3600">
                <a:sym typeface="Helvetica Neue"/>
              </a:rPr>
              <a:t>Quickly access your issues and pull requests dashboard on the go.</a:t>
            </a:r>
          </a:p>
          <a:p>
            <a:endParaRPr lang="en-US" sz="1100">
              <a:sym typeface="Helvetica Neue"/>
            </a:endParaRPr>
          </a:p>
          <a:p>
            <a:r>
              <a:rPr lang="en-US" sz="1100">
                <a:sym typeface="Helvetica Neue"/>
              </a:rPr>
              <a:t>Ensure secure access by leveraging multi-factor authentication</a:t>
            </a:r>
          </a:p>
          <a:p>
            <a:endParaRPr lang="en-US" sz="1100">
              <a:sym typeface="Helvetica Neue"/>
            </a:endParaRPr>
          </a:p>
          <a:p>
            <a:r>
              <a:rPr lang="en-US" sz="3600">
                <a:sym typeface="Helvetica Neue"/>
              </a:rPr>
              <a:t>Search GitHub for Users, Repos, Orgs, Issues, and Pull Requests. Browse results with mobile-optimized designs.</a:t>
            </a:r>
          </a:p>
          <a:p>
            <a:endParaRPr lang="en-US" sz="1100">
              <a:sym typeface="Helvetica Neue"/>
            </a:endParaRPr>
          </a:p>
          <a:p>
            <a:r>
              <a:rPr lang="en-US" sz="3600">
                <a:sym typeface="Helvetica Neue"/>
              </a:rPr>
              <a:t>Collaborate on Issues and Pull Requests with a totally redesigned experience. Comment, react, and merge code.</a:t>
            </a:r>
          </a:p>
          <a:p>
            <a:endParaRPr lang="en-US" sz="1100">
              <a:sym typeface="Helvetica Neue"/>
            </a:endParaRPr>
          </a:p>
          <a:p>
            <a:r>
              <a:rPr lang="en-US" sz="3600">
                <a:sym typeface="Helvetica Neue"/>
              </a:rPr>
              <a:t>“Favorite Repos” and “Recently Viewed” sections </a:t>
            </a:r>
          </a:p>
          <a:p>
            <a:endParaRPr lang="en-US" sz="3600">
              <a:sym typeface="Helvetica Neue"/>
            </a:endParaRPr>
          </a:p>
          <a:p>
            <a:r>
              <a:rPr lang="en-US" sz="3600" b="0" i="0" u="none" strike="noStrike" cap="none">
                <a:solidFill>
                  <a:srgbClr val="000000"/>
                </a:solidFill>
                <a:effectLst/>
                <a:latin typeface="Arial"/>
                <a:ea typeface="Arial"/>
                <a:cs typeface="Arial"/>
                <a:sym typeface="Arial"/>
              </a:rPr>
              <a:t>With GitHub mobile, you can:</a:t>
            </a:r>
          </a:p>
          <a:p>
            <a:r>
              <a:rPr lang="en-US" sz="3600" b="1" i="0" u="none" strike="noStrike" cap="none">
                <a:solidFill>
                  <a:srgbClr val="000000"/>
                </a:solidFill>
                <a:effectLst/>
                <a:latin typeface="Arial"/>
                <a:ea typeface="Arial"/>
                <a:cs typeface="Arial"/>
                <a:sym typeface="Arial"/>
              </a:rPr>
              <a:t>Organize tasks in a swipe:</a:t>
            </a:r>
            <a:r>
              <a:rPr lang="en-US" sz="3600" b="0" i="0" u="none" strike="noStrike" cap="none">
                <a:solidFill>
                  <a:srgbClr val="000000"/>
                </a:solidFill>
                <a:effectLst/>
                <a:latin typeface="Arial"/>
                <a:ea typeface="Arial"/>
                <a:cs typeface="Arial"/>
                <a:sym typeface="Arial"/>
              </a:rPr>
              <a:t> Get your inbox to zero in no time—swipe to finish a task or save the notification to return to it later.</a:t>
            </a:r>
          </a:p>
          <a:p>
            <a:r>
              <a:rPr lang="en-US" sz="3600" b="1" i="0" u="none" strike="noStrike" cap="none">
                <a:solidFill>
                  <a:srgbClr val="000000"/>
                </a:solidFill>
                <a:effectLst/>
                <a:latin typeface="Arial"/>
                <a:ea typeface="Arial"/>
                <a:cs typeface="Arial"/>
                <a:sym typeface="Arial"/>
              </a:rPr>
              <a:t>Give feedback and respond to issues: </a:t>
            </a:r>
            <a:r>
              <a:rPr lang="en-US" sz="3600" b="0" i="0" u="none" strike="noStrike" cap="none">
                <a:solidFill>
                  <a:srgbClr val="000000"/>
                </a:solidFill>
                <a:effectLst/>
                <a:latin typeface="Arial"/>
                <a:ea typeface="Arial"/>
                <a:cs typeface="Arial"/>
                <a:sym typeface="Arial"/>
              </a:rPr>
              <a:t>Respond to comments while you’re on the go.</a:t>
            </a:r>
          </a:p>
          <a:p>
            <a:r>
              <a:rPr lang="en-US" sz="3600" b="1" i="0" u="none" strike="noStrike" cap="none">
                <a:solidFill>
                  <a:srgbClr val="000000"/>
                </a:solidFill>
                <a:effectLst/>
                <a:latin typeface="Arial"/>
                <a:ea typeface="Arial"/>
                <a:cs typeface="Arial"/>
                <a:sym typeface="Arial"/>
              </a:rPr>
              <a:t>Review and merge pull requests</a:t>
            </a:r>
            <a:r>
              <a:rPr lang="en-US" sz="3600" b="0" i="0" u="none" strike="noStrike" cap="none">
                <a:solidFill>
                  <a:srgbClr val="000000"/>
                </a:solidFill>
                <a:effectLst/>
                <a:latin typeface="Arial"/>
                <a:ea typeface="Arial"/>
                <a:cs typeface="Arial"/>
                <a:sym typeface="Arial"/>
              </a:rPr>
              <a:t>: Merge and mark pull requests to breeze through your workflow, wherever you are.</a:t>
            </a:r>
          </a:p>
          <a:p>
            <a:endParaRPr lang="en-US" sz="3600">
              <a:sym typeface="Helvetica Neue"/>
            </a:endParaRPr>
          </a:p>
          <a:p>
            <a:endParaRPr lang="en-US" sz="3600">
              <a:sym typeface="Helvetica Neue"/>
            </a:endParaRPr>
          </a:p>
          <a:p>
            <a:pPr marL="0" lvl="0" indent="0" algn="just" rtl="0">
              <a:spcBef>
                <a:spcPts val="0"/>
              </a:spcBef>
              <a:spcAft>
                <a:spcPts val="0"/>
              </a:spcAft>
              <a:buNone/>
            </a:pPr>
            <a:endParaRPr/>
          </a:p>
        </p:txBody>
      </p:sp>
    </p:spTree>
    <p:extLst>
      <p:ext uri="{BB962C8B-B14F-4D97-AF65-F5344CB8AC3E}">
        <p14:creationId xmlns:p14="http://schemas.microsoft.com/office/powerpoint/2010/main" val="246561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882" b="0" i="0" kern="1200">
                <a:solidFill>
                  <a:schemeClr val="tx1"/>
                </a:solidFill>
                <a:effectLst/>
                <a:latin typeface="Segoe UI" panose="020B0502040204020203" pitchFamily="34" charset="0"/>
                <a:ea typeface="+mn-ea"/>
                <a:cs typeface="+mn-cs"/>
              </a:rPr>
              <a:t>Software communities don’t just write code together. They brainstorm feature ideas, help new users get their bearings, and collaborate on best ways to use the software. Until now, GitHub only offered issues and pull requests as places to have these conversations. But issues and pull requests both have a linear format—well suited for merging code, but not for creating a community knowledge base. Conversations need their own place—that’s what GitHub Discussions is for.</a:t>
            </a:r>
          </a:p>
          <a:p>
            <a:pPr marL="0" lvl="0" indent="0" algn="just" rtl="0">
              <a:spcBef>
                <a:spcPts val="0"/>
              </a:spcBef>
              <a:spcAft>
                <a:spcPts val="0"/>
              </a:spcAft>
              <a:buNone/>
            </a:pPr>
            <a:endParaRPr lang="en-US" sz="882" b="0" i="0" kern="1200">
              <a:solidFill>
                <a:schemeClr val="tx1"/>
              </a:solidFill>
              <a:effectLst/>
              <a:latin typeface="Segoe UI" panose="020B0502040204020203" pitchFamily="34" charset="0"/>
              <a:ea typeface="+mn-ea"/>
              <a:cs typeface="+mn-cs"/>
            </a:endParaRPr>
          </a:p>
          <a:p>
            <a:pPr marL="0" lvl="0" indent="0" algn="just" rtl="0">
              <a:spcBef>
                <a:spcPts val="0"/>
              </a:spcBef>
              <a:spcAft>
                <a:spcPts val="0"/>
              </a:spcAft>
              <a:buNone/>
            </a:pPr>
            <a:r>
              <a:rPr lang="en-US" sz="882" b="0" i="0" kern="1200">
                <a:solidFill>
                  <a:schemeClr val="tx1"/>
                </a:solidFill>
                <a:effectLst/>
                <a:latin typeface="Segoe UI" panose="020B0502040204020203" pitchFamily="34" charset="0"/>
                <a:ea typeface="+mn-ea"/>
                <a:cs typeface="+mn-cs"/>
              </a:rPr>
              <a:t>Discussions live in your project repository, so they’re accessible where your community is already working together. Their threaded format makes it easy to start, respond to, and organize unstructured conversations. Questions can be marked as answered, so over time a community’s knowledge base grows naturally. And because discussions aren’t closed the way issues are, they can easily serve as a place for maintaining FAQs and other collaborative documentation. We recognize that community discussion is as much a part of development as coding, so discussion contributions appear in users’ contribution graphs. </a:t>
            </a:r>
          </a:p>
          <a:p>
            <a:pPr marL="0" lvl="0" indent="0" algn="just" rtl="0">
              <a:spcBef>
                <a:spcPts val="0"/>
              </a:spcBef>
              <a:spcAft>
                <a:spcPts val="0"/>
              </a:spcAft>
              <a:buNone/>
            </a:pPr>
            <a:endParaRPr lang="en-US" sz="882" b="0" i="0" kern="1200">
              <a:solidFill>
                <a:schemeClr val="tx1"/>
              </a:solidFill>
              <a:effectLst/>
              <a:latin typeface="Segoe UI" panose="020B0502040204020203" pitchFamily="34" charset="0"/>
              <a:ea typeface="+mn-ea"/>
              <a:cs typeface="+mn-cs"/>
            </a:endParaRPr>
          </a:p>
          <a:p>
            <a:pPr marL="0" lvl="0" indent="0" algn="just" rtl="0">
              <a:spcBef>
                <a:spcPts val="0"/>
              </a:spcBef>
              <a:spcAft>
                <a:spcPts val="0"/>
              </a:spcAft>
              <a:buNone/>
            </a:pPr>
            <a:r>
              <a:rPr lang="en-US" sz="882" b="0" i="0" kern="1200">
                <a:solidFill>
                  <a:schemeClr val="tx1"/>
                </a:solidFill>
                <a:effectLst/>
                <a:latin typeface="Segoe UI" panose="020B0502040204020203" pitchFamily="34" charset="0"/>
                <a:ea typeface="+mn-ea"/>
                <a:cs typeface="+mn-cs"/>
              </a:rPr>
              <a:t>Talking points:</a:t>
            </a:r>
          </a:p>
          <a:p>
            <a:pPr marL="0" lvl="0" indent="0" algn="just" rtl="0">
              <a:spcBef>
                <a:spcPts val="0"/>
              </a:spcBef>
              <a:spcAft>
                <a:spcPts val="0"/>
              </a:spcAft>
              <a:buNone/>
            </a:pPr>
            <a:r>
              <a:rPr lang="en-US" sz="882" b="0" i="0" kern="1200">
                <a:solidFill>
                  <a:schemeClr val="tx1"/>
                </a:solidFill>
                <a:effectLst/>
                <a:latin typeface="Segoe UI" panose="020B0502040204020203" pitchFamily="34" charset="0"/>
                <a:ea typeface="+mn-ea"/>
                <a:cs typeface="+mn-cs"/>
              </a:rPr>
              <a:t>New/Requested Features Discussions</a:t>
            </a:r>
          </a:p>
          <a:p>
            <a:pPr marL="0" lvl="0" indent="0" algn="just" rtl="0">
              <a:spcBef>
                <a:spcPts val="0"/>
              </a:spcBef>
              <a:spcAft>
                <a:spcPts val="0"/>
              </a:spcAft>
              <a:buNone/>
            </a:pPr>
            <a:r>
              <a:rPr lang="en-US" sz="882" b="0" i="0" kern="1200">
                <a:solidFill>
                  <a:schemeClr val="tx1"/>
                </a:solidFill>
                <a:effectLst/>
                <a:latin typeface="Segoe UI" panose="020B0502040204020203" pitchFamily="34" charset="0"/>
                <a:ea typeface="+mn-ea"/>
                <a:cs typeface="+mn-cs"/>
              </a:rPr>
              <a:t>Issues with a particular feature</a:t>
            </a:r>
          </a:p>
          <a:p>
            <a:pPr marL="0" lvl="0" indent="0" algn="just" rtl="0">
              <a:spcBef>
                <a:spcPts val="0"/>
              </a:spcBef>
              <a:spcAft>
                <a:spcPts val="0"/>
              </a:spcAft>
              <a:buNone/>
            </a:pPr>
            <a:endParaRPr/>
          </a:p>
        </p:txBody>
      </p:sp>
    </p:spTree>
    <p:extLst>
      <p:ext uri="{BB962C8B-B14F-4D97-AF65-F5344CB8AC3E}">
        <p14:creationId xmlns:p14="http://schemas.microsoft.com/office/powerpoint/2010/main" val="887337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58260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202124"/>
                </a:solidFill>
                <a:effectLst/>
                <a:latin typeface="Roboto" panose="020F0502020204030204" pitchFamily="34" charset="0"/>
              </a:rPr>
              <a:t>“DevOps is </a:t>
            </a:r>
            <a:r>
              <a:rPr lang="en-US" b="1" i="0">
                <a:solidFill>
                  <a:srgbClr val="202124"/>
                </a:solidFill>
                <a:effectLst/>
                <a:latin typeface="Roboto" panose="02000000000000000000" pitchFamily="2" charset="0"/>
              </a:rPr>
              <a:t>the union of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a:solidFill>
                  <a:srgbClr val="202124"/>
                </a:solidFill>
                <a:effectLst/>
                <a:latin typeface="Roboto" panose="02000000000000000000" pitchFamily="2" charset="0"/>
              </a:rPr>
              <a:t>people,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a:solidFill>
                  <a:srgbClr val="202124"/>
                </a:solidFill>
                <a:effectLst/>
                <a:latin typeface="Roboto" panose="02000000000000000000" pitchFamily="2" charset="0"/>
              </a:rPr>
              <a:t>process, and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a:solidFill>
                  <a:srgbClr val="202124"/>
                </a:solidFill>
                <a:effectLst/>
                <a:latin typeface="Roboto" panose="02000000000000000000" pitchFamily="2" charset="0"/>
              </a:rPr>
              <a:t>products to enable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a:solidFill>
                  <a:srgbClr val="202124"/>
                </a:solidFill>
                <a:effectLst/>
                <a:latin typeface="Roboto" panose="02000000000000000000" pitchFamily="2" charset="0"/>
              </a:rPr>
              <a:t>continuous delivery of value to our end users</a:t>
            </a:r>
            <a:r>
              <a:rPr lang="en-US" b="0" i="0">
                <a:solidFill>
                  <a:srgbClr val="202124"/>
                </a:solidFill>
                <a:effectLst/>
                <a:latin typeface="Roboto" panose="02000000000000000000" pitchFamily="2" charset="0"/>
              </a:rPr>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59453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a:sym typeface="Helvetica Neue"/>
              </a:rPr>
              <a:t>Reducing time to set up development environments from hours to seconds</a:t>
            </a:r>
          </a:p>
          <a:p>
            <a:endParaRPr lang="en-US" sz="4000">
              <a:sym typeface="Helvetica Neue"/>
            </a:endParaRPr>
          </a:p>
          <a:p>
            <a:r>
              <a:rPr lang="en-US">
                <a:sym typeface="Helvetica Neue"/>
              </a:rPr>
              <a:t>Powered by web-based version of VS Code, or use with your desktop IDE</a:t>
            </a:r>
          </a:p>
          <a:p>
            <a:endParaRPr lang="en-US" sz="4000">
              <a:sym typeface="Helvetica Neue"/>
            </a:endParaRPr>
          </a:p>
          <a:p>
            <a:r>
              <a:rPr lang="en-US">
                <a:sym typeface="Helvetica Neue"/>
              </a:rPr>
              <a:t>Fully integrated into the GitHub developer experience</a:t>
            </a:r>
          </a:p>
          <a:p>
            <a:pPr marL="0" lvl="0" indent="0" algn="just" rtl="0">
              <a:spcBef>
                <a:spcPts val="0"/>
              </a:spcBef>
              <a:spcAft>
                <a:spcPts val="0"/>
              </a:spcAft>
              <a:buNone/>
            </a:pPr>
            <a:endParaRPr lang="en-US"/>
          </a:p>
          <a:p>
            <a:pPr marL="0" lvl="0" indent="0" algn="just" rtl="0">
              <a:spcBef>
                <a:spcPts val="0"/>
              </a:spcBef>
              <a:spcAft>
                <a:spcPts val="0"/>
              </a:spcAft>
              <a:buNone/>
            </a:pPr>
            <a:r>
              <a:rPr lang="en-US" b="1"/>
              <a:t>Talking points</a:t>
            </a:r>
          </a:p>
          <a:p>
            <a:pPr marL="0" lvl="0" indent="0" algn="just" rtl="0">
              <a:spcBef>
                <a:spcPts val="0"/>
              </a:spcBef>
              <a:spcAft>
                <a:spcPts val="0"/>
              </a:spcAft>
              <a:buNone/>
            </a:pPr>
            <a:r>
              <a:rPr lang="en-US" b="0"/>
              <a:t>Code on Any device</a:t>
            </a:r>
          </a:p>
          <a:p>
            <a:pPr marL="0" lvl="0" indent="0" algn="just" rtl="0">
              <a:spcBef>
                <a:spcPts val="0"/>
              </a:spcBef>
              <a:spcAft>
                <a:spcPts val="0"/>
              </a:spcAft>
              <a:buNone/>
            </a:pPr>
            <a:r>
              <a:rPr lang="en-US" b="0"/>
              <a:t>Instant Productivity</a:t>
            </a:r>
            <a:endParaRPr b="0"/>
          </a:p>
        </p:txBody>
      </p:sp>
    </p:spTree>
    <p:extLst>
      <p:ext uri="{BB962C8B-B14F-4D97-AF65-F5344CB8AC3E}">
        <p14:creationId xmlns:p14="http://schemas.microsoft.com/office/powerpoint/2010/main" val="1670865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b="0" i="0">
                <a:solidFill>
                  <a:srgbClr val="959DA5"/>
                </a:solidFill>
                <a:effectLst/>
                <a:latin typeface="AllianceNo1 Web"/>
              </a:rPr>
              <a:t>With GitHub Copilot, get suggestions for whole lines or entire functions right inside your editor. </a:t>
            </a:r>
          </a:p>
          <a:p>
            <a:pPr marL="171450" lvl="0" indent="-171450" algn="just" rtl="0">
              <a:spcBef>
                <a:spcPts val="0"/>
              </a:spcBef>
              <a:spcAft>
                <a:spcPts val="0"/>
              </a:spcAft>
              <a:buFont typeface="Arial" panose="020B0604020202020204" pitchFamily="34" charset="0"/>
              <a:buChar char="•"/>
            </a:pPr>
            <a:r>
              <a:rPr lang="en-US" b="0" i="0">
                <a:solidFill>
                  <a:srgbClr val="6E7681"/>
                </a:solidFill>
                <a:effectLst/>
                <a:latin typeface="AllianceNo1 Web"/>
              </a:rPr>
              <a:t>Trained on billions of lines of public code, GitHub Copilot puts the knowledge you need at your fingertips, saving you time and helping you stay focused.</a:t>
            </a:r>
          </a:p>
          <a:p>
            <a:pPr marL="171450" lvl="0" indent="-171450" algn="just" rtl="0">
              <a:spcBef>
                <a:spcPts val="0"/>
              </a:spcBef>
              <a:spcAft>
                <a:spcPts val="0"/>
              </a:spcAft>
              <a:buFont typeface="Arial" panose="020B0604020202020204" pitchFamily="34" charset="0"/>
              <a:buChar char="•"/>
            </a:pPr>
            <a:r>
              <a:rPr lang="en-US" b="0" i="0">
                <a:solidFill>
                  <a:srgbClr val="6A737D"/>
                </a:solidFill>
                <a:effectLst/>
                <a:latin typeface="AllianceNo1 Web"/>
              </a:rPr>
              <a:t>GitHub Copilot is powered by Codex, the new AI system created by </a:t>
            </a:r>
            <a:r>
              <a:rPr lang="en-US" b="0" i="0" err="1">
                <a:solidFill>
                  <a:srgbClr val="6A737D"/>
                </a:solidFill>
                <a:effectLst/>
                <a:latin typeface="AllianceNo1 Web"/>
              </a:rPr>
              <a:t>OpenAI</a:t>
            </a:r>
            <a:r>
              <a:rPr lang="en-US" b="0" i="0">
                <a:solidFill>
                  <a:srgbClr val="6A737D"/>
                </a:solidFill>
                <a:effectLst/>
                <a:latin typeface="AllianceNo1 Web"/>
              </a:rPr>
              <a:t> (gpt3). GitHub Copilot understands significantly more context than most code assistants.</a:t>
            </a:r>
          </a:p>
          <a:p>
            <a:pPr marL="171450" lvl="0" indent="-171450" algn="just" rtl="0">
              <a:spcBef>
                <a:spcPts val="0"/>
              </a:spcBef>
              <a:spcAft>
                <a:spcPts val="0"/>
              </a:spcAft>
              <a:buFont typeface="Arial" panose="020B0604020202020204" pitchFamily="34" charset="0"/>
              <a:buChar char="•"/>
            </a:pPr>
            <a:endParaRPr lang="en-US" b="0" i="0">
              <a:solidFill>
                <a:srgbClr val="6A737D"/>
              </a:solidFill>
              <a:effectLst/>
              <a:latin typeface="AllianceNo1 Web"/>
            </a:endParaRPr>
          </a:p>
          <a:p>
            <a:pPr marL="171450" lvl="0" indent="-171450" algn="just" rtl="0">
              <a:spcBef>
                <a:spcPts val="0"/>
              </a:spcBef>
              <a:spcAft>
                <a:spcPts val="0"/>
              </a:spcAft>
              <a:buFont typeface="Arial" panose="020B0604020202020204" pitchFamily="34" charset="0"/>
              <a:buChar char="•"/>
            </a:pPr>
            <a:r>
              <a:rPr lang="en-US" b="0" i="0">
                <a:solidFill>
                  <a:srgbClr val="6A737D"/>
                </a:solidFill>
                <a:effectLst/>
                <a:latin typeface="AllianceNo1 Web"/>
              </a:rPr>
              <a:t>As developers, we know that everything has been written before, right? </a:t>
            </a:r>
          </a:p>
          <a:p>
            <a:pPr marL="171450" lvl="0" indent="-171450" algn="just" rtl="0">
              <a:spcBef>
                <a:spcPts val="0"/>
              </a:spcBef>
              <a:spcAft>
                <a:spcPts val="0"/>
              </a:spcAft>
              <a:buFont typeface="Arial" panose="020B0604020202020204" pitchFamily="34" charset="0"/>
              <a:buChar char="•"/>
            </a:pPr>
            <a:endParaRPr lang="en-US" b="0" i="0">
              <a:solidFill>
                <a:srgbClr val="6A737D"/>
              </a:solidFill>
              <a:effectLst/>
              <a:latin typeface="AllianceNo1 Web"/>
            </a:endParaRPr>
          </a:p>
          <a:p>
            <a:pPr marL="0" lvl="0" indent="0" algn="just" rtl="0">
              <a:spcBef>
                <a:spcPts val="0"/>
              </a:spcBef>
              <a:spcAft>
                <a:spcPts val="0"/>
              </a:spcAft>
              <a:buFont typeface="Arial" panose="020B0604020202020204" pitchFamily="34" charset="0"/>
              <a:buNone/>
            </a:pPr>
            <a:r>
              <a:rPr lang="en-US" b="0" i="0">
                <a:solidFill>
                  <a:srgbClr val="6A737D"/>
                </a:solidFill>
                <a:effectLst/>
                <a:latin typeface="AllianceNo1 Web"/>
              </a:rPr>
              <a:t>Talking points:</a:t>
            </a:r>
          </a:p>
          <a:p>
            <a:pPr marL="0" lvl="0" indent="0" algn="just" rtl="0">
              <a:spcBef>
                <a:spcPts val="0"/>
              </a:spcBef>
              <a:spcAft>
                <a:spcPts val="0"/>
              </a:spcAft>
              <a:buFont typeface="Arial" panose="020B0604020202020204" pitchFamily="34" charset="0"/>
              <a:buNone/>
            </a:pPr>
            <a:r>
              <a:rPr lang="en-US" b="0" i="0">
                <a:solidFill>
                  <a:srgbClr val="6A737D"/>
                </a:solidFill>
                <a:effectLst/>
                <a:latin typeface="AllianceNo1 Web"/>
              </a:rPr>
              <a:t>---------------</a:t>
            </a:r>
          </a:p>
          <a:p>
            <a:pPr marL="0" lvl="0" indent="0" algn="just" rtl="0">
              <a:spcBef>
                <a:spcPts val="0"/>
              </a:spcBef>
              <a:spcAft>
                <a:spcPts val="0"/>
              </a:spcAft>
              <a:buFont typeface="Arial" panose="020B0604020202020204" pitchFamily="34" charset="0"/>
              <a:buNone/>
            </a:pPr>
            <a:r>
              <a:rPr lang="en-US" b="0" i="0">
                <a:solidFill>
                  <a:srgbClr val="6A737D"/>
                </a:solidFill>
                <a:effectLst/>
                <a:latin typeface="AllianceNo1 Web"/>
              </a:rPr>
              <a:t>Not Just </a:t>
            </a:r>
            <a:r>
              <a:rPr lang="en-US" b="0" i="0" err="1">
                <a:solidFill>
                  <a:srgbClr val="6A737D"/>
                </a:solidFill>
                <a:effectLst/>
                <a:latin typeface="AllianceNo1 Web"/>
              </a:rPr>
              <a:t>Intelli</a:t>
            </a:r>
            <a:r>
              <a:rPr lang="en-US" b="0" i="0">
                <a:solidFill>
                  <a:srgbClr val="6A737D"/>
                </a:solidFill>
                <a:effectLst/>
                <a:latin typeface="AllianceNo1 Web"/>
              </a:rPr>
              <a:t>-sense or auto complete.</a:t>
            </a:r>
          </a:p>
          <a:p>
            <a:pPr marL="0" lvl="0" indent="0" algn="just" rtl="0">
              <a:spcBef>
                <a:spcPts val="0"/>
              </a:spcBef>
              <a:spcAft>
                <a:spcPts val="0"/>
              </a:spcAft>
              <a:buFont typeface="Arial" panose="020B0604020202020204" pitchFamily="34" charset="0"/>
              <a:buNone/>
            </a:pPr>
            <a:r>
              <a:rPr lang="en-US" b="0" i="0">
                <a:solidFill>
                  <a:srgbClr val="6A737D"/>
                </a:solidFill>
                <a:effectLst/>
                <a:latin typeface="AllianceNo1 Web"/>
              </a:rPr>
              <a:t>Great for repetitive tasks like unit tests, unfamiliar territories like new languages or writing code that has been written before within the same context (Language/scope)</a:t>
            </a:r>
            <a:endParaRPr/>
          </a:p>
        </p:txBody>
      </p:sp>
    </p:spTree>
    <p:extLst>
      <p:ext uri="{BB962C8B-B14F-4D97-AF65-F5344CB8AC3E}">
        <p14:creationId xmlns:p14="http://schemas.microsoft.com/office/powerpoint/2010/main" val="1950048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a:t>Talking points:</a:t>
            </a:r>
          </a:p>
          <a:p>
            <a:pPr marL="0" lvl="0" indent="0" algn="just" rtl="0">
              <a:spcBef>
                <a:spcPts val="0"/>
              </a:spcBef>
              <a:spcAft>
                <a:spcPts val="0"/>
              </a:spcAft>
              <a:buNone/>
            </a:pPr>
            <a:endParaRPr lang="en-US"/>
          </a:p>
          <a:p>
            <a:pPr marL="0" lvl="0" indent="0" algn="just" rtl="0">
              <a:spcBef>
                <a:spcPts val="0"/>
              </a:spcBef>
              <a:spcAft>
                <a:spcPts val="0"/>
              </a:spcAft>
              <a:buNone/>
            </a:pPr>
            <a:r>
              <a:rPr lang="en-US"/>
              <a:t>Better Project management capabilities with project tables -- more than just </a:t>
            </a:r>
            <a:r>
              <a:rPr lang="en-US" err="1"/>
              <a:t>kanban</a:t>
            </a:r>
            <a:r>
              <a:rPr lang="en-US"/>
              <a:t> style boards</a:t>
            </a:r>
          </a:p>
          <a:p>
            <a:pPr marL="0" marR="0" lvl="0" indent="0" algn="just" defTabSz="914367" rtl="0" eaLnBrk="1" fontAlgn="auto" latinLnBrk="0" hangingPunct="1">
              <a:lnSpc>
                <a:spcPct val="90000"/>
              </a:lnSpc>
              <a:spcBef>
                <a:spcPts val="0"/>
              </a:spcBef>
              <a:spcAft>
                <a:spcPts val="0"/>
              </a:spcAft>
              <a:buClrTx/>
              <a:buSzTx/>
              <a:buFontTx/>
              <a:buNone/>
              <a:tabLst/>
              <a:defRPr/>
            </a:pPr>
            <a:r>
              <a:rPr lang="en-US" b="1" i="0">
                <a:solidFill>
                  <a:srgbClr val="24292F"/>
                </a:solidFill>
                <a:effectLst/>
                <a:latin typeface="Segoe UI" panose="020B0502040204020203" pitchFamily="34" charset="0"/>
                <a:cs typeface="Segoe UI" panose="020B0502040204020203" pitchFamily="34" charset="0"/>
              </a:rPr>
              <a:t>Break issues into actionable tasks</a:t>
            </a:r>
            <a:r>
              <a:rPr lang="en-US" b="0" i="0">
                <a:solidFill>
                  <a:srgbClr val="24292F"/>
                </a:solidFill>
                <a:effectLst/>
                <a:latin typeface="Segoe UI" panose="020B0502040204020203" pitchFamily="34" charset="0"/>
                <a:cs typeface="Segoe UI" panose="020B0502040204020203" pitchFamily="34" charset="0"/>
              </a:rPr>
              <a:t>: </a:t>
            </a:r>
            <a:r>
              <a:rPr lang="en-US" b="0" i="0">
                <a:solidFill>
                  <a:srgbClr val="57606A"/>
                </a:solidFill>
                <a:effectLst/>
                <a:latin typeface="Alliance No.1"/>
              </a:rPr>
              <a:t>Tackle complex issues with task lists and track their status with new progress indicators. Convert tasks into their own issues and navigate your work hierarchy.</a:t>
            </a:r>
            <a:endParaRPr lang="en-US" b="0" i="0">
              <a:solidFill>
                <a:srgbClr val="24292F"/>
              </a:solidFill>
              <a:effectLst/>
              <a:latin typeface="Segoe UI" panose="020B0502040204020203" pitchFamily="34" charset="0"/>
              <a:cs typeface="Segoe UI" panose="020B0502040204020203" pitchFamily="34" charset="0"/>
            </a:endParaRPr>
          </a:p>
          <a:p>
            <a:pPr marL="0" lvl="0" indent="0" algn="just" rtl="0">
              <a:spcBef>
                <a:spcPts val="0"/>
              </a:spcBef>
              <a:spcAft>
                <a:spcPts val="0"/>
              </a:spcAft>
              <a:buNone/>
            </a:pPr>
            <a:r>
              <a:rPr lang="en-US" b="1"/>
              <a:t>Custom Views: </a:t>
            </a:r>
            <a:r>
              <a:rPr lang="en-US" b="0"/>
              <a:t>build multiple tabs with custom filters, groups …</a:t>
            </a:r>
            <a:endParaRPr lang="en-US" b="1"/>
          </a:p>
          <a:p>
            <a:pPr algn="l"/>
            <a:r>
              <a:rPr lang="en-US" b="1" i="0">
                <a:effectLst/>
                <a:latin typeface="Alliance No.1"/>
              </a:rPr>
              <a:t>Extend issues with custom fields: </a:t>
            </a:r>
            <a:r>
              <a:rPr lang="en-US" b="0" i="0">
                <a:effectLst/>
                <a:latin typeface="Alliance No.1"/>
              </a:rPr>
              <a:t>Track metadata like priority, story points, dates, notes, and links. Add custom fields to project tables and edit from the issue sidebar.</a:t>
            </a:r>
          </a:p>
          <a:p>
            <a:pPr algn="l"/>
            <a:r>
              <a:rPr lang="en-US" b="1" i="0">
                <a:solidFill>
                  <a:srgbClr val="24292F"/>
                </a:solidFill>
                <a:effectLst/>
                <a:latin typeface="Alliance No.1"/>
              </a:rPr>
              <a:t>Issues, wherever you look: </a:t>
            </a:r>
            <a:r>
              <a:rPr lang="en-US" b="0" i="0">
                <a:effectLst/>
                <a:latin typeface="Alliance No.1"/>
              </a:rPr>
              <a:t>Issues can be viewed, created, and managed in your browser, your favorite terminal, or on your phone or iPad.</a:t>
            </a:r>
          </a:p>
          <a:p>
            <a:pPr algn="l"/>
            <a:endParaRPr lang="en-US" b="0" i="0">
              <a:effectLst/>
              <a:latin typeface="Alliance No.1"/>
            </a:endParaRPr>
          </a:p>
          <a:p>
            <a:pPr marL="0" lvl="0" indent="0" algn="just" rtl="0">
              <a:spcBef>
                <a:spcPts val="0"/>
              </a:spcBef>
              <a:spcAft>
                <a:spcPts val="0"/>
              </a:spcAft>
              <a:buNone/>
            </a:pPr>
            <a:endParaRPr lang="en-US"/>
          </a:p>
        </p:txBody>
      </p:sp>
    </p:spTree>
    <p:extLst>
      <p:ext uri="{BB962C8B-B14F-4D97-AF65-F5344CB8AC3E}">
        <p14:creationId xmlns:p14="http://schemas.microsoft.com/office/powerpoint/2010/main" val="820521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0"/>
        <p:cNvGrpSpPr/>
        <p:nvPr/>
      </p:nvGrpSpPr>
      <p:grpSpPr>
        <a:xfrm>
          <a:off x="0" y="0"/>
          <a:ext cx="0" cy="0"/>
          <a:chOff x="0" y="0"/>
          <a:chExt cx="0" cy="0"/>
        </a:xfrm>
      </p:grpSpPr>
      <p:sp>
        <p:nvSpPr>
          <p:cNvPr id="3231" name="Google Shape;3231;gbc2237f379_1_211: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Quattrocento Sans"/>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200"/>
                <a:buFont typeface="Quattrocento Sans"/>
                <a:buNone/>
                <a:tabLst/>
                <a:defRPr/>
              </a:pPr>
              <a:t>25</a:t>
            </a:fld>
            <a:endParaRPr kumimoji="0"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3232" name="Google Shape;3232;gbc2237f379_1_211:notes"/>
          <p:cNvSpPr>
            <a:spLocks noGrp="1" noRot="1" noChangeAspect="1"/>
          </p:cNvSpPr>
          <p:nvPr>
            <p:ph type="sldImg" idx="2"/>
          </p:nvPr>
        </p:nvSpPr>
        <p:spPr>
          <a:xfrm>
            <a:off x="960438" y="2468563"/>
            <a:ext cx="7680325" cy="43211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3" name="Google Shape;3233;gbc2237f379_1_2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 sz="1600" b="1">
                <a:solidFill>
                  <a:srgbClr val="000000"/>
                </a:solidFill>
                <a:latin typeface="Arial"/>
                <a:ea typeface="Arial"/>
                <a:cs typeface="Arial"/>
                <a:sym typeface="Arial"/>
              </a:rPr>
              <a:t>Azure DevOps is NOT Dead</a:t>
            </a:r>
            <a:endParaRPr/>
          </a:p>
          <a:p>
            <a:pPr marL="0" lvl="0" indent="0" algn="ctr" rtl="0">
              <a:lnSpc>
                <a:spcPct val="90000"/>
              </a:lnSpc>
              <a:spcBef>
                <a:spcPts val="333"/>
              </a:spcBef>
              <a:spcAft>
                <a:spcPts val="0"/>
              </a:spcAft>
              <a:buNone/>
            </a:pPr>
            <a:r>
              <a:rPr lang="en" sz="900" b="1">
                <a:solidFill>
                  <a:srgbClr val="000000"/>
                </a:solidFill>
                <a:latin typeface="Arial"/>
                <a:ea typeface="Arial"/>
                <a:cs typeface="Arial"/>
                <a:sym typeface="Arial"/>
              </a:rPr>
              <a:t>We are not deprecating or sunsetting Azure DevOps.</a:t>
            </a:r>
            <a:endParaRPr sz="1050" b="1">
              <a:solidFill>
                <a:srgbClr val="000000"/>
              </a:solidFill>
              <a:latin typeface="Arial"/>
              <a:ea typeface="Arial"/>
              <a:cs typeface="Arial"/>
              <a:sym typeface="Arial"/>
            </a:endParaRPr>
          </a:p>
          <a:p>
            <a:pPr marL="0" lvl="0" indent="0" algn="l" rtl="0">
              <a:lnSpc>
                <a:spcPct val="90000"/>
              </a:lnSpc>
              <a:spcBef>
                <a:spcPts val="333"/>
              </a:spcBef>
              <a:spcAft>
                <a:spcPts val="0"/>
              </a:spcAft>
              <a:buNone/>
            </a:pPr>
            <a:br>
              <a:rPr lang="en" sz="882" b="0" i="0">
                <a:solidFill>
                  <a:schemeClr val="dk1"/>
                </a:solidFill>
                <a:latin typeface="Quattrocento Sans"/>
                <a:ea typeface="Quattrocento Sans"/>
                <a:cs typeface="Quattrocento Sans"/>
                <a:sym typeface="Quattrocento Sans"/>
              </a:rPr>
            </a:br>
            <a:r>
              <a:rPr lang="en" sz="882" b="0" i="0">
                <a:solidFill>
                  <a:schemeClr val="dk1"/>
                </a:solidFill>
                <a:latin typeface="Quattrocento Sans"/>
                <a:ea typeface="Quattrocento Sans"/>
                <a:cs typeface="Quattrocento Sans"/>
                <a:sym typeface="Quattrocento Sans"/>
              </a:rPr>
              <a:t>Remain fully committed to Azure DevOps customers. We will continue to support and invest in Azure DevOps in the long term. We will prioritize the needs of enterprise customers with a focus on scale, security, compliance, administration, and GitHub integrations.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25232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35792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2"/>
        <p:cNvGrpSpPr/>
        <p:nvPr/>
      </p:nvGrpSpPr>
      <p:grpSpPr>
        <a:xfrm>
          <a:off x="0" y="0"/>
          <a:ext cx="0" cy="0"/>
          <a:chOff x="0" y="0"/>
          <a:chExt cx="0" cy="0"/>
        </a:xfrm>
      </p:grpSpPr>
      <p:sp>
        <p:nvSpPr>
          <p:cNvPr id="6003" name="Google Shape;6003;g7d43f2fb13_0_54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b="0" i="0">
                <a:solidFill>
                  <a:srgbClr val="57606A"/>
                </a:solidFill>
                <a:effectLst/>
                <a:latin typeface="-apple-system"/>
              </a:rPr>
              <a:t>GitHub AE is a security-enhanced and compliant way to use GitHub in the cloud.</a:t>
            </a:r>
          </a:p>
          <a:p>
            <a:pPr marL="0" lvl="0" indent="0" algn="l" rtl="0">
              <a:spcBef>
                <a:spcPts val="0"/>
              </a:spcBef>
              <a:spcAft>
                <a:spcPts val="0"/>
              </a:spcAft>
              <a:buSzPts val="1100"/>
              <a:buNone/>
            </a:pPr>
            <a:endParaRPr lang="en-US" b="0" i="0">
              <a:solidFill>
                <a:srgbClr val="57606A"/>
              </a:solidFill>
              <a:effectLst/>
              <a:latin typeface="-apple-system"/>
            </a:endParaRPr>
          </a:p>
          <a:p>
            <a:pPr marL="0" lvl="0" indent="0" algn="l" rtl="0">
              <a:spcBef>
                <a:spcPts val="0"/>
              </a:spcBef>
              <a:spcAft>
                <a:spcPts val="0"/>
              </a:spcAft>
              <a:buSzPts val="1100"/>
              <a:buNone/>
            </a:pPr>
            <a:r>
              <a:rPr lang="en-US" b="0" i="0">
                <a:solidFill>
                  <a:srgbClr val="24292F"/>
                </a:solidFill>
                <a:effectLst/>
                <a:latin typeface="-apple-system"/>
              </a:rPr>
              <a:t>GitHub AE enables you to move your DevOps workload to the cloud while meeting stringent security and compliance requirements. GitHub AE is fully managed, reliable, and scalable, allowing you to accelerate delivery without sacrificing risk management.</a:t>
            </a:r>
            <a:endParaRPr lang="en-US" b="0" i="0">
              <a:solidFill>
                <a:srgbClr val="57606A"/>
              </a:solidFill>
              <a:effectLst/>
              <a:latin typeface="-apple-system"/>
            </a:endParaRPr>
          </a:p>
          <a:p>
            <a:pPr marL="0" lvl="0" indent="0" algn="l" rtl="0">
              <a:spcBef>
                <a:spcPts val="0"/>
              </a:spcBef>
              <a:spcAft>
                <a:spcPts val="0"/>
              </a:spcAft>
              <a:buSzPts val="1100"/>
              <a:buNone/>
            </a:pPr>
            <a:endParaRPr lang="en">
              <a:solidFill>
                <a:schemeClr val="dk1"/>
              </a:solidFill>
            </a:endParaRPr>
          </a:p>
          <a:p>
            <a:pPr marL="0" lvl="0" indent="0" algn="l" rtl="0">
              <a:spcBef>
                <a:spcPts val="0"/>
              </a:spcBef>
              <a:spcAft>
                <a:spcPts val="0"/>
              </a:spcAft>
              <a:buSzPts val="1100"/>
              <a:buNone/>
            </a:pPr>
            <a:r>
              <a:rPr lang="en">
                <a:solidFill>
                  <a:schemeClr val="dk1"/>
                </a:solidFill>
              </a:rPr>
              <a:t>We have deployment options for everyone, including enterprise server for full control and flexibility to enterprise cloud for convenience and simplicity. We also have private cloud for customers wanting the convenience of the cloud but want the control afforded in a single-tenant model. </a:t>
            </a:r>
          </a:p>
          <a:p>
            <a:pPr marL="0" lvl="0" indent="0" algn="l" rtl="0">
              <a:spcBef>
                <a:spcPts val="0"/>
              </a:spcBef>
              <a:spcAft>
                <a:spcPts val="0"/>
              </a:spcAft>
              <a:buSzPts val="1100"/>
              <a:buNone/>
            </a:pPr>
            <a:endParaRPr lang="en">
              <a:solidFill>
                <a:schemeClr val="dk1"/>
              </a:solidFill>
            </a:endParaRPr>
          </a:p>
          <a:p>
            <a:pPr marL="0" lvl="0" indent="0" algn="l" rtl="0">
              <a:spcBef>
                <a:spcPts val="0"/>
              </a:spcBef>
              <a:spcAft>
                <a:spcPts val="0"/>
              </a:spcAft>
              <a:buSzPts val="1100"/>
              <a:buNone/>
            </a:pPr>
            <a:r>
              <a:rPr lang="en-US">
                <a:solidFill>
                  <a:schemeClr val="dk1"/>
                </a:solidFill>
              </a:rPr>
              <a:t>GHAE: </a:t>
            </a:r>
          </a:p>
          <a:p>
            <a:pPr marL="228600" marR="0" lvl="0" indent="-203200" algn="l" rtl="0">
              <a:lnSpc>
                <a:spcPct val="100000"/>
              </a:lnSpc>
              <a:spcBef>
                <a:spcPts val="0"/>
              </a:spcBef>
              <a:spcAft>
                <a:spcPts val="0"/>
              </a:spcAft>
              <a:buClr>
                <a:srgbClr val="FFFFFF"/>
              </a:buClr>
              <a:buSzPts val="1400"/>
              <a:buFont typeface="Helvetica Neue"/>
              <a:buChar char="●"/>
            </a:pPr>
            <a:r>
              <a:rPr lang="en-US" sz="900">
                <a:solidFill>
                  <a:srgbClr val="FFFFFF"/>
                </a:solidFill>
                <a:latin typeface="Helvetica Neue"/>
                <a:ea typeface="Helvetica Neue"/>
                <a:cs typeface="Helvetica Neue"/>
                <a:sym typeface="Helvetica Neue"/>
              </a:rPr>
              <a:t>Our most advanced security controls</a:t>
            </a:r>
          </a:p>
          <a:p>
            <a:pPr marL="228600" marR="0" lvl="0" indent="-203200" algn="l" rtl="0">
              <a:lnSpc>
                <a:spcPct val="100000"/>
              </a:lnSpc>
              <a:spcBef>
                <a:spcPts val="400"/>
              </a:spcBef>
              <a:spcAft>
                <a:spcPts val="0"/>
              </a:spcAft>
              <a:buClr>
                <a:srgbClr val="FFFFFF"/>
              </a:buClr>
              <a:buSzPts val="1400"/>
              <a:buFont typeface="Helvetica Neue"/>
              <a:buChar char="●"/>
            </a:pPr>
            <a:r>
              <a:rPr lang="en-US" sz="900">
                <a:solidFill>
                  <a:srgbClr val="FFFFFF"/>
                </a:solidFill>
                <a:latin typeface="Helvetica Neue"/>
                <a:ea typeface="Helvetica Neue"/>
                <a:cs typeface="Helvetica Neue"/>
                <a:sym typeface="Helvetica Neue"/>
              </a:rPr>
              <a:t>Fully managed, </a:t>
            </a:r>
            <a:r>
              <a:rPr lang="en-US" sz="900" b="1">
                <a:solidFill>
                  <a:srgbClr val="FFFFFF"/>
                </a:solidFill>
                <a:latin typeface="Helvetica Neue"/>
                <a:ea typeface="Helvetica Neue"/>
                <a:cs typeface="Helvetica Neue"/>
                <a:sym typeface="Helvetica Neue"/>
              </a:rPr>
              <a:t>single-tenant deployment</a:t>
            </a:r>
          </a:p>
          <a:p>
            <a:pPr marL="228600" marR="0" lvl="0" indent="-203200" algn="l" rtl="0">
              <a:lnSpc>
                <a:spcPct val="100000"/>
              </a:lnSpc>
              <a:spcBef>
                <a:spcPts val="400"/>
              </a:spcBef>
              <a:spcAft>
                <a:spcPts val="0"/>
              </a:spcAft>
              <a:buClr>
                <a:srgbClr val="FFFFFF"/>
              </a:buClr>
              <a:buSzPts val="1400"/>
              <a:buFont typeface="Helvetica Neue"/>
              <a:buChar char="●"/>
            </a:pPr>
            <a:r>
              <a:rPr lang="en-US" sz="900">
                <a:solidFill>
                  <a:srgbClr val="FFFFFF"/>
                </a:solidFill>
                <a:latin typeface="Helvetica Neue"/>
                <a:ea typeface="Helvetica Neue"/>
                <a:cs typeface="Helvetica Neue"/>
                <a:sym typeface="Helvetica Neue"/>
              </a:rPr>
              <a:t>Data sovereignty for any location – tell us which Azure region for us to deploy to</a:t>
            </a:r>
          </a:p>
          <a:p>
            <a:pPr marL="228600" marR="0" lvl="0" indent="-203200" algn="l" rtl="0">
              <a:lnSpc>
                <a:spcPct val="100000"/>
              </a:lnSpc>
              <a:spcBef>
                <a:spcPts val="400"/>
              </a:spcBef>
              <a:spcAft>
                <a:spcPts val="0"/>
              </a:spcAft>
              <a:buClr>
                <a:srgbClr val="FFFFFF"/>
              </a:buClr>
              <a:buSzPts val="1400"/>
              <a:buFont typeface="Helvetica Neue"/>
              <a:buChar char="●"/>
            </a:pPr>
            <a:r>
              <a:rPr lang="en-US" sz="900">
                <a:solidFill>
                  <a:srgbClr val="FFFFFF"/>
                </a:solidFill>
                <a:latin typeface="Helvetica Neue"/>
                <a:ea typeface="Helvetica Neue"/>
                <a:cs typeface="Helvetica Neue"/>
                <a:sym typeface="Helvetica Neue"/>
              </a:rPr>
              <a:t>We manage the infra, upgrades, and all that</a:t>
            </a:r>
          </a:p>
          <a:p>
            <a:pPr marL="228600" marR="0" lvl="0" indent="-203200" algn="l" rtl="0">
              <a:lnSpc>
                <a:spcPct val="100000"/>
              </a:lnSpc>
              <a:spcBef>
                <a:spcPts val="400"/>
              </a:spcBef>
              <a:spcAft>
                <a:spcPts val="400"/>
              </a:spcAft>
              <a:buClr>
                <a:srgbClr val="FFFFFF"/>
              </a:buClr>
              <a:buSzPts val="1400"/>
              <a:buFont typeface="Helvetica Neue"/>
              <a:buChar char="●"/>
            </a:pPr>
            <a:r>
              <a:rPr lang="en-US" sz="900">
                <a:solidFill>
                  <a:srgbClr val="FFFFFF"/>
                </a:solidFill>
                <a:latin typeface="Helvetica Neue"/>
                <a:ea typeface="Helvetica Neue"/>
                <a:cs typeface="Helvetica Neue"/>
                <a:sym typeface="Helvetica Neue"/>
              </a:rPr>
              <a:t>Options for on-prem and hybrid deployments</a:t>
            </a:r>
          </a:p>
          <a:p>
            <a:pPr marL="0" lvl="0" indent="0" algn="l" rtl="0">
              <a:spcBef>
                <a:spcPts val="0"/>
              </a:spcBef>
              <a:spcAft>
                <a:spcPts val="0"/>
              </a:spcAft>
              <a:buSzPts val="1100"/>
              <a:buNone/>
            </a:pPr>
            <a:endParaRPr lang="en">
              <a:solidFill>
                <a:schemeClr val="dk1"/>
              </a:solidFill>
            </a:endParaRPr>
          </a:p>
          <a:p>
            <a:pPr marL="0" lvl="0" indent="0" algn="l" rtl="0">
              <a:spcBef>
                <a:spcPts val="0"/>
              </a:spcBef>
              <a:spcAft>
                <a:spcPts val="0"/>
              </a:spcAft>
              <a:buSzPts val="1100"/>
              <a:buNone/>
            </a:pPr>
            <a:endParaRPr lang="en">
              <a:solidFill>
                <a:schemeClr val="dk1"/>
              </a:solidFill>
            </a:endParaRPr>
          </a:p>
          <a:p>
            <a:pPr marL="0" lvl="0" indent="0" algn="l" rtl="0">
              <a:spcBef>
                <a:spcPts val="0"/>
              </a:spcBef>
              <a:spcAft>
                <a:spcPts val="0"/>
              </a:spcAft>
              <a:buSzPts val="1100"/>
              <a:buNone/>
            </a:pPr>
            <a:r>
              <a:rPr lang="en-US" b="0" i="0">
                <a:solidFill>
                  <a:srgbClr val="24292F"/>
                </a:solidFill>
                <a:effectLst/>
                <a:latin typeface="-apple-system"/>
              </a:rPr>
              <a:t>GitHub AE is currently under limited release. Please </a:t>
            </a:r>
            <a:r>
              <a:rPr lang="en-US" b="0" i="0" u="sng">
                <a:effectLst/>
                <a:latin typeface="-apple-system"/>
                <a:hlinkClick r:id="rId3"/>
              </a:rPr>
              <a:t>contact our Sales Team</a:t>
            </a:r>
            <a:r>
              <a:rPr lang="en-US" b="0" i="0">
                <a:solidFill>
                  <a:srgbClr val="24292F"/>
                </a:solidFill>
                <a:effectLst/>
                <a:latin typeface="-apple-system"/>
              </a:rPr>
              <a:t> to find out more.</a:t>
            </a:r>
            <a:endParaRPr lang="en">
              <a:solidFill>
                <a:schemeClr val="dk1"/>
              </a:solidFill>
            </a:endParaRPr>
          </a:p>
          <a:p>
            <a:pPr marL="0" lvl="0" indent="0" algn="l" rtl="0">
              <a:spcBef>
                <a:spcPts val="0"/>
              </a:spcBef>
              <a:spcAft>
                <a:spcPts val="0"/>
              </a:spcAft>
              <a:buSzPts val="1100"/>
              <a:buNone/>
            </a:pPr>
            <a:endParaRPr lang="en">
              <a:solidFill>
                <a:schemeClr val="dk1"/>
              </a:solidFill>
            </a:endParaRPr>
          </a:p>
          <a:p>
            <a:pPr marL="0" lvl="0" indent="0" algn="l" rtl="0">
              <a:spcBef>
                <a:spcPts val="0"/>
              </a:spcBef>
              <a:spcAft>
                <a:spcPts val="0"/>
              </a:spcAft>
              <a:buSzPts val="1100"/>
              <a:buNone/>
            </a:pPr>
            <a:r>
              <a:rPr lang="en">
                <a:solidFill>
                  <a:schemeClr val="dk1"/>
                </a:solidFill>
              </a:rPr>
              <a:t>See the Satellite Blog Post: </a:t>
            </a:r>
            <a:r>
              <a:rPr lang="en-US">
                <a:hlinkClick r:id="rId4"/>
              </a:rPr>
              <a:t>https://github.blog/2020-05-06-new-from-satellite-2020-github-codespaces-github-discussions-securing-code-in-private-repositories-and-more/#private</a:t>
            </a:r>
            <a:endParaRPr lang="en-US"/>
          </a:p>
          <a:p>
            <a:pPr marL="0" lvl="0" indent="0" algn="l" rtl="0">
              <a:spcBef>
                <a:spcPts val="0"/>
              </a:spcBef>
              <a:spcAft>
                <a:spcPts val="0"/>
              </a:spcAft>
              <a:buSzPts val="1100"/>
              <a:buNone/>
            </a:pPr>
            <a:endParaRPr lang="en-US">
              <a:solidFill>
                <a:schemeClr val="dk1"/>
              </a:solidFill>
            </a:endParaRPr>
          </a:p>
          <a:p>
            <a:pPr marL="0" lvl="0" indent="0" algn="l" rtl="0">
              <a:spcBef>
                <a:spcPts val="0"/>
              </a:spcBef>
              <a:spcAft>
                <a:spcPts val="0"/>
              </a:spcAft>
              <a:buSzPts val="1100"/>
              <a:buNone/>
            </a:pPr>
            <a:endParaRPr sz="800">
              <a:solidFill>
                <a:schemeClr val="dk1"/>
              </a:solidFill>
            </a:endParaRPr>
          </a:p>
          <a:p>
            <a:pPr>
              <a:spcBef>
                <a:spcPts val="0"/>
              </a:spcBef>
              <a:spcAft>
                <a:spcPts val="0"/>
              </a:spcAft>
            </a:pPr>
            <a:endParaRPr lang="en-US">
              <a:effectLst/>
            </a:endParaRPr>
          </a:p>
          <a:p>
            <a:pPr marL="0" lvl="0" indent="0" algn="l" rtl="0">
              <a:lnSpc>
                <a:spcPct val="100000"/>
              </a:lnSpc>
              <a:spcBef>
                <a:spcPts val="0"/>
              </a:spcBef>
              <a:spcAft>
                <a:spcPts val="0"/>
              </a:spcAft>
              <a:buSzPts val="1100"/>
              <a:buNone/>
            </a:pPr>
            <a:r>
              <a:rPr lang="en-US" sz="800" b="1"/>
              <a:t>What does AE stand for? </a:t>
            </a:r>
            <a:r>
              <a:rPr lang="en-US" sz="800"/>
              <a:t>It stands for </a:t>
            </a:r>
            <a:r>
              <a:rPr lang="en-US" sz="800" b="1"/>
              <a:t>Aegis</a:t>
            </a:r>
            <a:r>
              <a:rPr lang="en-US" sz="800"/>
              <a:t>. Aegis implies protection and security - attributes that are totally core to the product.</a:t>
            </a:r>
          </a:p>
          <a:p>
            <a:pPr marL="0" lvl="0" indent="0" algn="l" rtl="0">
              <a:lnSpc>
                <a:spcPct val="100000"/>
              </a:lnSpc>
              <a:spcBef>
                <a:spcPts val="0"/>
              </a:spcBef>
              <a:spcAft>
                <a:spcPts val="0"/>
              </a:spcAft>
              <a:buSzPts val="1100"/>
              <a:buNone/>
            </a:pPr>
            <a:r>
              <a:rPr lang="en-US" sz="800"/>
              <a:t>Aegis means the protection, backing, or support of a particular person or organization. In Greek mythology aegis is an attribute of Zeus or Athena, usually represented as a shield.</a:t>
            </a:r>
          </a:p>
          <a:p>
            <a:pPr marL="0" lvl="0" indent="0" algn="l" rtl="0">
              <a:lnSpc>
                <a:spcPct val="100000"/>
              </a:lnSpc>
              <a:spcBef>
                <a:spcPts val="0"/>
              </a:spcBef>
              <a:spcAft>
                <a:spcPts val="0"/>
              </a:spcAft>
              <a:buSzPts val="1100"/>
              <a:buNone/>
            </a:pPr>
            <a:endParaRPr sz="800"/>
          </a:p>
        </p:txBody>
      </p:sp>
      <p:sp>
        <p:nvSpPr>
          <p:cNvPr id="6004" name="Google Shape;6004;g7d43f2fb13_0_5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[Private Instances will be the most secure and compliant developer cloud – with things like bring-your-own-key encryption, and FedRAMP compliance.</a:t>
            </a:r>
          </a:p>
          <a:p>
            <a:endParaRPr lang="en-US"/>
          </a:p>
          <a:p>
            <a:r>
              <a:rPr lang="en-US"/>
              <a:t>And you’ll be able to run Private Instances – fully managed – in an Azure datacenter, and be able to use features like AAD Access Control and ExpressRoute with it.</a:t>
            </a:r>
          </a:p>
          <a:p>
            <a:endParaRPr lang="en-US"/>
          </a:p>
          <a:p>
            <a:r>
              <a:rPr lang="en-US"/>
              <a:t>We’re excited about Private Instances, and as of a couple of weeks ago, we now have our first customer – we have an instance up and running for teams at Microsoft. So lock for more there soon.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4814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t>
            </a:r>
            <a:r>
              <a:rPr lang="en-US" err="1"/>
              <a:t>shanku</a:t>
            </a:r>
            <a:r>
              <a:rPr lang="en-US"/>
              <a:t>] Last year, we did a bunch of work to integrate the products together, and we also added better account support – the ability to use Team Sync to synchronize your AAD teams with GitHub, and the ability to use GitHub auth in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Today you still have to first create a GH account and tie it to an Azure AD account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Enterprise Managed Users, in private beta today, you can only create GH accounts based on Azure AD accounts.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This year, we’re going to do more. Later this year, we’ll launch work accounts, which will let you just use AAD as the source of users on your account, instead of needing GitHub accounts. We’re also going to add more custom roles to GitHub, and introduce finer-grained permissions that can may to AAD. And we’ll support service accounts and security groups as well.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But a lot of customers tell us need higher security and compliance, and they want the ability to run GitHub in Azure. So, later this year, we’re launching…</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2421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about today? What tools we should use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24394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0546d2e6f_1_271:notes"/>
          <p:cNvSpPr>
            <a:spLocks noGrp="1" noRot="1" noChangeAspect="1"/>
          </p:cNvSpPr>
          <p:nvPr>
            <p:ph type="sldImg" idx="2"/>
          </p:nvPr>
        </p:nvSpPr>
        <p:spPr>
          <a:xfrm>
            <a:off x="-14986000" y="7673975"/>
            <a:ext cx="36830000" cy="207168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80546d2e6f_1_271:notes"/>
          <p:cNvSpPr txBox="1">
            <a:spLocks noGrp="1"/>
          </p:cNvSpPr>
          <p:nvPr>
            <p:ph type="body" idx="1"/>
          </p:nvPr>
        </p:nvSpPr>
        <p:spPr>
          <a:xfrm>
            <a:off x="685800" y="29542154"/>
            <a:ext cx="5486400" cy="24171000"/>
          </a:xfrm>
          <a:prstGeom prst="rect">
            <a:avLst/>
          </a:prstGeom>
          <a:noFill/>
          <a:ln>
            <a:noFill/>
          </a:ln>
        </p:spPr>
        <p:txBody>
          <a:bodyPr spcFirstLastPara="1" wrap="square" lIns="91425" tIns="45700" rIns="91425" bIns="45700" anchor="t" anchorCtr="0">
            <a:noAutofit/>
          </a:bodyPr>
          <a:lstStyle/>
          <a:p>
            <a:r>
              <a:rPr lang="en-US" b="0" i="0">
                <a:solidFill>
                  <a:srgbClr val="202124"/>
                </a:solidFill>
                <a:effectLst/>
                <a:latin typeface="Roboto" panose="020F0502020204030204" pitchFamily="34" charset="0"/>
              </a:rPr>
              <a:t>“DevOps is </a:t>
            </a:r>
            <a:r>
              <a:rPr lang="en-US" b="1" i="0">
                <a:solidFill>
                  <a:srgbClr val="202124"/>
                </a:solidFill>
                <a:effectLst/>
                <a:latin typeface="Roboto" panose="02000000000000000000" pitchFamily="2" charset="0"/>
              </a:rPr>
              <a:t>the union of people, process, and products to enable continuous delivery of value to our end users</a:t>
            </a:r>
            <a:r>
              <a:rPr lang="en-US" b="0" i="0">
                <a:solidFill>
                  <a:srgbClr val="202124"/>
                </a:solidFill>
                <a:effectLst/>
                <a:latin typeface="Roboto" panose="02000000000000000000" pitchFamily="2" charset="0"/>
              </a:rPr>
              <a:t>.”</a:t>
            </a:r>
          </a:p>
          <a:p>
            <a:endParaRPr lang="en-US" b="0" i="0">
              <a:solidFill>
                <a:srgbClr val="202124"/>
              </a:solidFill>
              <a:effectLst/>
              <a:latin typeface="Roboto" panose="02000000000000000000" pitchFamily="2" charset="0"/>
            </a:endParaRPr>
          </a:p>
          <a:p>
            <a:r>
              <a:rPr lang="en-US"/>
              <a:t>Let’s talk about the different phases that make up DevOps and tools for each phase. </a:t>
            </a:r>
          </a:p>
          <a:p>
            <a:pPr marL="171450" indent="-171450">
              <a:buFont typeface="Arial" panose="020B0604020202020204" pitchFamily="34" charset="0"/>
              <a:buChar char="•"/>
            </a:pPr>
            <a:r>
              <a:rPr lang="en-US"/>
              <a:t>Plan &amp; Track – GitHub Issues and Project planning</a:t>
            </a:r>
          </a:p>
          <a:p>
            <a:pPr marL="171450" indent="-171450">
              <a:buFont typeface="Arial" panose="020B0604020202020204" pitchFamily="34" charset="0"/>
              <a:buChar char="•"/>
            </a:pPr>
            <a:r>
              <a:rPr lang="en-US"/>
              <a:t>Develop -- Use whatever development environment you need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Collaborate -- you can Manage Source Code, Branches, Pull Requests, Issues, Discussions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Deliver -- you can use GitHub Actions to Build, Test, Package, Deploy to on prem or the cloud. </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including INFRASTRUCTURE AS CODE.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Operate, Monitor &amp; Learn -- Monitoring telemetry from your systems and these tools. </a:t>
            </a:r>
          </a:p>
          <a:p>
            <a:pPr marL="0" indent="0">
              <a:buFont typeface="Arial" panose="020B0604020202020204" pitchFamily="34" charset="0"/>
              <a:buNone/>
            </a:pPr>
            <a:endParaRPr lang="en-US"/>
          </a:p>
          <a:p>
            <a:pPr marL="0" indent="0">
              <a:buFont typeface="Arial" panose="020B0604020202020204" pitchFamily="34" charset="0"/>
              <a:buNone/>
            </a:pPr>
            <a:r>
              <a:rPr lang="en-US"/>
              <a:t>This all becomes a cycle. As we go from one phase to the next, </a:t>
            </a:r>
            <a:br>
              <a:rPr lang="en-US"/>
            </a:br>
            <a:r>
              <a:rPr lang="en-US"/>
              <a:t>we want to be learning and folding our learnings back into our next round of plans.</a:t>
            </a:r>
          </a:p>
          <a:p>
            <a:pPr algn="l">
              <a:buFont typeface="+mj-lt"/>
              <a:buAutoNum type="arabicPeriod"/>
            </a:pPr>
            <a:endParaRPr lang="en-US"/>
          </a:p>
        </p:txBody>
      </p:sp>
      <p:sp>
        <p:nvSpPr>
          <p:cNvPr id="225" name="Google Shape;225;g80546d2e6f_1_271:notes"/>
          <p:cNvSpPr txBox="1">
            <a:spLocks noGrp="1"/>
          </p:cNvSpPr>
          <p:nvPr>
            <p:ph type="sldNum" idx="12"/>
          </p:nvPr>
        </p:nvSpPr>
        <p:spPr>
          <a:xfrm>
            <a:off x="3884613" y="58306327"/>
            <a:ext cx="2971800" cy="3080100"/>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14367"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85470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0"/>
        <p:cNvGrpSpPr/>
        <p:nvPr/>
      </p:nvGrpSpPr>
      <p:grpSpPr>
        <a:xfrm>
          <a:off x="0" y="0"/>
          <a:ext cx="0" cy="0"/>
          <a:chOff x="0" y="0"/>
          <a:chExt cx="0" cy="0"/>
        </a:xfrm>
      </p:grpSpPr>
      <p:sp>
        <p:nvSpPr>
          <p:cNvPr id="3311" name="Google Shape;3311;g8a17b0c4f5_12_3978:notes"/>
          <p:cNvSpPr>
            <a:spLocks noGrp="1" noRot="1" noChangeAspect="1"/>
          </p:cNvSpPr>
          <p:nvPr>
            <p:ph type="sldImg" idx="2"/>
          </p:nvPr>
        </p:nvSpPr>
        <p:spPr>
          <a:xfrm>
            <a:off x="-17032288" y="4603750"/>
            <a:ext cx="40922576" cy="23020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2" name="Google Shape;3312;g8a17b0c4f5_12_3978:notes"/>
          <p:cNvSpPr txBox="1">
            <a:spLocks noGrp="1"/>
          </p:cNvSpPr>
          <p:nvPr>
            <p:ph type="body" idx="1"/>
          </p:nvPr>
        </p:nvSpPr>
        <p:spPr>
          <a:xfrm>
            <a:off x="685800" y="29158491"/>
            <a:ext cx="5486400" cy="27623700"/>
          </a:xfrm>
          <a:prstGeom prst="rect">
            <a:avLst/>
          </a:prstGeom>
          <a:noFill/>
          <a:ln>
            <a:noFill/>
          </a:ln>
        </p:spPr>
        <p:txBody>
          <a:bodyPr spcFirstLastPara="1" wrap="square" lIns="91425" tIns="91425" rIns="91425" bIns="91425" anchor="t" anchorCtr="0">
            <a:noAutofit/>
          </a:bodyPr>
          <a:lstStyle/>
          <a:p>
            <a:pPr marL="0" marR="0" lvl="0" indent="0" algn="l" defTabSz="914367" rtl="0" eaLnBrk="1" fontAlgn="auto" latinLnBrk="0" hangingPunct="1">
              <a:lnSpc>
                <a:spcPct val="100000"/>
              </a:lnSpc>
              <a:spcBef>
                <a:spcPts val="0"/>
              </a:spcBef>
              <a:spcAft>
                <a:spcPts val="0"/>
              </a:spcAft>
              <a:buClr>
                <a:schemeClr val="dk1"/>
              </a:buClr>
              <a:buSzPts val="1200"/>
              <a:buFont typeface="Calibri"/>
              <a:buNone/>
              <a:tabLst/>
              <a:defRPr/>
            </a:pPr>
            <a:r>
              <a:rPr lang="en-US" b="1">
                <a:solidFill>
                  <a:schemeClr val="dk1"/>
                </a:solidFill>
              </a:rPr>
              <a:t>For Git Repository </a:t>
            </a:r>
            <a:r>
              <a:rPr lang="en-US">
                <a:solidFill>
                  <a:schemeClr val="dk1"/>
                </a:solidFill>
              </a:rPr>
              <a:t>GitHub is the place with wide ecosystem, Better Security features and familiar look experience. If you want to use TFVC, ADO is the place.</a:t>
            </a:r>
            <a:endParaRPr lang="en-US" b="1">
              <a:solidFill>
                <a:schemeClr val="dk1"/>
              </a:solidFill>
            </a:endParaRPr>
          </a:p>
          <a:p>
            <a:pPr marL="0" lvl="0" indent="0" algn="l" rtl="0">
              <a:lnSpc>
                <a:spcPct val="100000"/>
              </a:lnSpc>
              <a:spcBef>
                <a:spcPts val="0"/>
              </a:spcBef>
              <a:spcAft>
                <a:spcPts val="0"/>
              </a:spcAft>
              <a:buClr>
                <a:schemeClr val="dk1"/>
              </a:buClr>
              <a:buSzPts val="1200"/>
              <a:buFont typeface="Calibri"/>
              <a:buNone/>
            </a:pPr>
            <a:r>
              <a:rPr lang="en-US" b="1">
                <a:solidFill>
                  <a:schemeClr val="dk1"/>
                </a:solidFill>
              </a:rPr>
              <a:t>For Project Management and Agile Tools Use Azure Boards (Azure DevOps) </a:t>
            </a:r>
            <a:r>
              <a:rPr lang="en-US">
                <a:solidFill>
                  <a:schemeClr val="dk1"/>
                </a:solidFill>
              </a:rPr>
              <a:t>Up to a couple of years before GH has parity with ADO Boards</a:t>
            </a:r>
          </a:p>
          <a:p>
            <a:pPr marL="0" lvl="0" indent="0" algn="l" rtl="0">
              <a:lnSpc>
                <a:spcPct val="100000"/>
              </a:lnSpc>
              <a:spcBef>
                <a:spcPts val="0"/>
              </a:spcBef>
              <a:spcAft>
                <a:spcPts val="0"/>
              </a:spcAft>
              <a:buClr>
                <a:schemeClr val="dk1"/>
              </a:buClr>
              <a:buSzPts val="1200"/>
              <a:buFont typeface="Calibri"/>
              <a:buNone/>
            </a:pPr>
            <a:r>
              <a:rPr lang="en-US" b="1">
                <a:solidFill>
                  <a:schemeClr val="dk1"/>
                </a:solidFill>
              </a:rPr>
              <a:t>For CI/CD Pipelines</a:t>
            </a:r>
            <a:r>
              <a:rPr lang="en-US">
                <a:solidFill>
                  <a:schemeClr val="dk1"/>
                </a:solidFill>
              </a:rPr>
              <a:t>, If you already have an investment in Azure Pipelines, continue to use them. GH Actions is great to use though. And can provide better automations. For new projects, take a look at GH workflows &amp; actions </a:t>
            </a:r>
          </a:p>
          <a:p>
            <a:pPr marL="0" lvl="0" indent="0" algn="l" rtl="0">
              <a:lnSpc>
                <a:spcPct val="100000"/>
              </a:lnSpc>
              <a:spcBef>
                <a:spcPts val="0"/>
              </a:spcBef>
              <a:spcAft>
                <a:spcPts val="0"/>
              </a:spcAft>
              <a:buClr>
                <a:schemeClr val="dk1"/>
              </a:buClr>
              <a:buSzPts val="1200"/>
              <a:buFont typeface="Calibri"/>
              <a:buNone/>
            </a:pPr>
            <a:r>
              <a:rPr lang="en-US" b="1">
                <a:solidFill>
                  <a:schemeClr val="dk1"/>
                </a:solidFill>
              </a:rPr>
              <a:t>For Managing And Storing Packages and Artifacts</a:t>
            </a:r>
            <a:r>
              <a:rPr lang="en-US">
                <a:solidFill>
                  <a:schemeClr val="dk1"/>
                </a:solidFill>
              </a:rPr>
              <a:t>, use GitHub Registry or Azure Artifacts. Both are great.</a:t>
            </a:r>
          </a:p>
          <a:p>
            <a:pPr marL="0" lvl="0" indent="0" algn="l" rtl="0">
              <a:lnSpc>
                <a:spcPct val="100000"/>
              </a:lnSpc>
              <a:spcBef>
                <a:spcPts val="0"/>
              </a:spcBef>
              <a:spcAft>
                <a:spcPts val="0"/>
              </a:spcAft>
              <a:buClr>
                <a:schemeClr val="dk1"/>
              </a:buClr>
              <a:buSzPts val="1200"/>
              <a:buFont typeface="Calibri"/>
              <a:buNone/>
            </a:pPr>
            <a:endParaRPr lang="en-US">
              <a:solidFill>
                <a:schemeClr val="dk1"/>
              </a:solidFill>
            </a:endParaRPr>
          </a:p>
          <a:p>
            <a:pPr marL="0" lvl="0" indent="0" algn="l" rtl="0">
              <a:lnSpc>
                <a:spcPct val="100000"/>
              </a:lnSpc>
              <a:spcBef>
                <a:spcPts val="0"/>
              </a:spcBef>
              <a:spcAft>
                <a:spcPts val="0"/>
              </a:spcAft>
              <a:buClr>
                <a:schemeClr val="dk1"/>
              </a:buClr>
              <a:buSzPts val="1200"/>
              <a:buFont typeface="Calibri"/>
              <a:buNone/>
            </a:pPr>
            <a:r>
              <a:rPr lang="en-US">
                <a:solidFill>
                  <a:schemeClr val="dk1"/>
                </a:solidFill>
              </a:rPr>
              <a:t>Keep in mind both GitHub and ADO has seamless cross support for each others' services. You can mix &amp; match these services just fine.</a:t>
            </a:r>
          </a:p>
          <a:p>
            <a:pPr marL="0" lvl="0" indent="0" algn="l" rtl="0">
              <a:lnSpc>
                <a:spcPct val="100000"/>
              </a:lnSpc>
              <a:spcBef>
                <a:spcPts val="0"/>
              </a:spcBef>
              <a:spcAft>
                <a:spcPts val="0"/>
              </a:spcAft>
              <a:buClr>
                <a:schemeClr val="dk1"/>
              </a:buClr>
              <a:buSzPts val="1200"/>
              <a:buFont typeface="Calibri"/>
              <a:buNone/>
            </a:pPr>
            <a:r>
              <a:rPr lang="en-US">
                <a:solidFill>
                  <a:schemeClr val="dk1"/>
                </a:solidFill>
              </a:rPr>
              <a:t>We are building migration tooling at every level so you can have peace of mind</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https://dev.azure.com/sepakbaz/PartsUnlimited</a:t>
            </a:r>
          </a:p>
          <a:p>
            <a:r>
              <a:rPr lang="en-US"/>
              <a:t>Demo Dashboard, Wiki, Agile tools (Scrum Template)</a:t>
            </a:r>
          </a:p>
          <a:p>
            <a:r>
              <a:rPr lang="en-US"/>
              <a:t>https://github.com/pakbaz/PartsUnlimited</a:t>
            </a:r>
          </a:p>
          <a:p>
            <a:endParaRPr lang="en-US"/>
          </a:p>
          <a:p>
            <a:r>
              <a:rPr lang="en-US"/>
              <a:t>GitHub Demo:</a:t>
            </a:r>
          </a:p>
          <a:p>
            <a:endParaRPr lang="en-US"/>
          </a:p>
          <a:p>
            <a:r>
              <a:rPr lang="en-US"/>
              <a:t>https://github.com/features/issues/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02510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https://dev.azure.com/sepakbaz/PartsUnlimited</a:t>
            </a:r>
          </a:p>
          <a:p>
            <a:r>
              <a:rPr lang="en-US"/>
              <a:t>Demo Dashboard, Wiki, Agile tools (Scrum Template)</a:t>
            </a:r>
          </a:p>
          <a:p>
            <a:r>
              <a:rPr lang="en-US"/>
              <a:t>https://github.com/pakbaz/PartsUnlimited</a:t>
            </a:r>
          </a:p>
          <a:p>
            <a:endParaRPr lang="en-US"/>
          </a:p>
          <a:p>
            <a:r>
              <a:rPr lang="en-US"/>
              <a:t>GitHub Demo:</a:t>
            </a:r>
          </a:p>
          <a:p>
            <a:endParaRPr lang="en-US"/>
          </a:p>
          <a:p>
            <a:r>
              <a:rPr lang="en-US"/>
              <a:t>https://github.com/features/issues/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906214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https://dev.azure.com/sepakbaz/PartsUnlimited</a:t>
            </a:r>
          </a:p>
          <a:p>
            <a:r>
              <a:rPr lang="en-US"/>
              <a:t>Demo Dashboard, Wiki, Agile tools (Scrum Template)</a:t>
            </a:r>
          </a:p>
          <a:p>
            <a:r>
              <a:rPr lang="en-US"/>
              <a:t>https://github.com/pakbaz/PartsUnlimited</a:t>
            </a:r>
          </a:p>
          <a:p>
            <a:endParaRPr lang="en-US"/>
          </a:p>
          <a:p>
            <a:r>
              <a:rPr lang="en-US"/>
              <a:t>GitHub Demo:</a:t>
            </a:r>
          </a:p>
          <a:p>
            <a:endParaRPr lang="en-US"/>
          </a:p>
          <a:p>
            <a:r>
              <a:rPr lang="en-US"/>
              <a:t>https://github.com/features/issues/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670251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https://dev.azure.com/sepakbaz/PartsUnlimited</a:t>
            </a:r>
          </a:p>
          <a:p>
            <a:r>
              <a:rPr lang="en-US"/>
              <a:t>Demo Dashboard, Wiki, Agile tools (Scrum Template)</a:t>
            </a:r>
          </a:p>
          <a:p>
            <a:r>
              <a:rPr lang="en-US"/>
              <a:t>https://github.com/pakbaz/PartsUnlimited</a:t>
            </a:r>
          </a:p>
          <a:p>
            <a:endParaRPr lang="en-US"/>
          </a:p>
          <a:p>
            <a:r>
              <a:rPr lang="en-US"/>
              <a:t>GitHub Demo:</a:t>
            </a:r>
          </a:p>
          <a:p>
            <a:endParaRPr lang="en-US"/>
          </a:p>
          <a:p>
            <a:r>
              <a:rPr lang="en-US"/>
              <a:t>https://github.com/features/issues/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112146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https://dev.azure.com/sepakbaz/PartsUnlimited</a:t>
            </a:r>
          </a:p>
          <a:p>
            <a:r>
              <a:rPr lang="en-US"/>
              <a:t>Demo Dashboard, Wiki, Agile tools (Scrum Template)</a:t>
            </a:r>
          </a:p>
          <a:p>
            <a:r>
              <a:rPr lang="en-US"/>
              <a:t>https://github.com/pakbaz/PartsUnlimited</a:t>
            </a:r>
          </a:p>
          <a:p>
            <a:endParaRPr lang="en-US"/>
          </a:p>
          <a:p>
            <a:r>
              <a:rPr lang="en-US"/>
              <a:t>GitHub Demo:</a:t>
            </a:r>
          </a:p>
          <a:p>
            <a:endParaRPr lang="en-US"/>
          </a:p>
          <a:p>
            <a:r>
              <a:rPr lang="en-US"/>
              <a:t>https://github.com/features/issues/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521687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https://dev.azure.com/sepakbaz/PartsUnlimited</a:t>
            </a:r>
          </a:p>
          <a:p>
            <a:r>
              <a:rPr lang="en-US"/>
              <a:t>Demo Dashboard, Wiki, Agile tools (Scrum Template)</a:t>
            </a:r>
          </a:p>
          <a:p>
            <a:r>
              <a:rPr lang="en-US"/>
              <a:t>https://github.com/pakbaz/PartsUnlimited</a:t>
            </a:r>
          </a:p>
          <a:p>
            <a:endParaRPr lang="en-US"/>
          </a:p>
          <a:p>
            <a:r>
              <a:rPr lang="en-US"/>
              <a:t>GitHub Demo:</a:t>
            </a:r>
          </a:p>
          <a:p>
            <a:endParaRPr lang="en-US"/>
          </a:p>
          <a:p>
            <a:r>
              <a:rPr lang="en-US"/>
              <a:t>https://github.com/features/issues/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521687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https://dev.azure.com/sepakbaz/PartsUnlimited</a:t>
            </a:r>
          </a:p>
          <a:p>
            <a:r>
              <a:rPr lang="en-US"/>
              <a:t>Demo Dashboard, Wiki, Agile tools (Scrum Template)</a:t>
            </a:r>
          </a:p>
          <a:p>
            <a:r>
              <a:rPr lang="en-US"/>
              <a:t>https://github.com/pakbaz/PartsUnlimited</a:t>
            </a:r>
          </a:p>
          <a:p>
            <a:endParaRPr lang="en-US"/>
          </a:p>
          <a:p>
            <a:r>
              <a:rPr lang="en-US"/>
              <a:t>GitHub Demo:</a:t>
            </a:r>
          </a:p>
          <a:p>
            <a:endParaRPr lang="en-US"/>
          </a:p>
          <a:p>
            <a:r>
              <a:rPr lang="en-US"/>
              <a:t>https://github.com/features/issues/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52168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https://dev.azure.com/sepakbaz/PartsUnlimited</a:t>
            </a:r>
          </a:p>
          <a:p>
            <a:r>
              <a:rPr lang="en-US"/>
              <a:t>Demo Dashboard, Wiki, Agile tools (Scrum Template)</a:t>
            </a:r>
          </a:p>
          <a:p>
            <a:r>
              <a:rPr lang="en-US"/>
              <a:t>https://github.com/pakbaz/PartsUnlimited</a:t>
            </a:r>
          </a:p>
          <a:p>
            <a:endParaRPr lang="en-US"/>
          </a:p>
          <a:p>
            <a:r>
              <a:rPr lang="en-US"/>
              <a:t>GitHub Demo:</a:t>
            </a:r>
          </a:p>
          <a:p>
            <a:endParaRPr lang="en-US"/>
          </a:p>
          <a:p>
            <a:r>
              <a:rPr lang="en-US"/>
              <a:t>https://github.com/features/issues/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224710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https://dev.azure.com/sepakbaz/PartsUnlimited</a:t>
            </a:r>
          </a:p>
          <a:p>
            <a:r>
              <a:rPr lang="en-US"/>
              <a:t>Demo Dashboard, Wiki, Agile tools (Scrum Template)</a:t>
            </a:r>
          </a:p>
          <a:p>
            <a:r>
              <a:rPr lang="en-US"/>
              <a:t>https://github.com/pakbaz/PartsUnlimited</a:t>
            </a:r>
          </a:p>
          <a:p>
            <a:endParaRPr lang="en-US"/>
          </a:p>
          <a:p>
            <a:r>
              <a:rPr lang="en-US"/>
              <a:t>GitHub Demo:</a:t>
            </a:r>
          </a:p>
          <a:p>
            <a:endParaRPr lang="en-US"/>
          </a:p>
          <a:p>
            <a:r>
              <a:rPr lang="en-US"/>
              <a:t>https://github.com/features/issues/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1443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modern enterprise apps, 90% of the code comes from open source &lt;click&gt;</a:t>
            </a:r>
          </a:p>
          <a:p>
            <a:r>
              <a:rPr lang="en-US"/>
              <a:t>And &lt;click&gt; most of that lives in GitHub which has the world’s largest developer community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108929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https://dev.azure.com/sepakbaz/PartsUnlimited</a:t>
            </a:r>
          </a:p>
          <a:p>
            <a:r>
              <a:rPr lang="en-US"/>
              <a:t>Demo Dashboard, Wiki, Agile tools (Scrum Template)</a:t>
            </a:r>
          </a:p>
          <a:p>
            <a:r>
              <a:rPr lang="en-US"/>
              <a:t>https://github.com/pakbaz/PartsUnlimited</a:t>
            </a:r>
          </a:p>
          <a:p>
            <a:endParaRPr lang="en-US"/>
          </a:p>
          <a:p>
            <a:r>
              <a:rPr lang="en-US"/>
              <a:t>GitHub Demo:</a:t>
            </a:r>
          </a:p>
          <a:p>
            <a:endParaRPr lang="en-US"/>
          </a:p>
          <a:p>
            <a:r>
              <a:rPr lang="en-US"/>
              <a:t>https://github.com/features/issues/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762135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https://dev.azure.com/sepakbaz/PartsUnlimited</a:t>
            </a:r>
          </a:p>
          <a:p>
            <a:r>
              <a:rPr lang="en-US"/>
              <a:t>Demo Dashboard, Wiki, Agile tools (Scrum Template)</a:t>
            </a:r>
          </a:p>
          <a:p>
            <a:r>
              <a:rPr lang="en-US"/>
              <a:t>https://github.com/pakbaz/PartsUnlimited</a:t>
            </a:r>
          </a:p>
          <a:p>
            <a:endParaRPr lang="en-US"/>
          </a:p>
          <a:p>
            <a:r>
              <a:rPr lang="en-US"/>
              <a:t>GitHub Demo:</a:t>
            </a:r>
          </a:p>
          <a:p>
            <a:endParaRPr lang="en-US"/>
          </a:p>
          <a:p>
            <a:r>
              <a:rPr lang="en-US"/>
              <a:t>https://github.com/features/issues/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188334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3858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Series of blog posts with a monthly recap </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60720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769 x 435, Ratio: </a:t>
            </a:r>
            <a:r>
              <a:rPr lang="en-US" sz="1224" b="0" i="0" u="none" strike="noStrike" kern="1200">
                <a:solidFill>
                  <a:schemeClr val="tx1"/>
                </a:solidFill>
                <a:effectLst/>
                <a:latin typeface="+mn-lt"/>
                <a:ea typeface="+mn-ea"/>
                <a:cs typeface="+mn-cs"/>
              </a:rPr>
              <a:t>1.767816</a:t>
            </a:r>
            <a:r>
              <a:rPr lang="en-US" sz="1800"/>
              <a:t> </a:t>
            </a:r>
          </a:p>
          <a:p>
            <a:pPr marL="344100" indent="-344100">
              <a:buFont typeface="Arial" panose="020B0604020202020204" pitchFamily="34" charset="0"/>
              <a:buChar char="•"/>
            </a:pPr>
            <a:r>
              <a:rPr lang="en-US" sz="1800" b="1"/>
              <a:t>BE SURE TO SEND THE PICTURE TO THE BACK AFTER UPDATING THE IMAGE!!</a:t>
            </a:r>
          </a:p>
          <a:p>
            <a:pPr marL="344100" indent="-344100">
              <a:buFont typeface="Arial" panose="020B0604020202020204" pitchFamily="34" charset="0"/>
              <a:buChar char="•"/>
            </a:pPr>
            <a:r>
              <a:rPr lang="en-US" sz="1800" b="1"/>
              <a:t>Remove these instructions</a:t>
            </a:r>
          </a:p>
          <a:p>
            <a:pPr marL="344100" indent="-344100">
              <a:buFont typeface="Arial" panose="020B0604020202020204" pitchFamily="34" charset="0"/>
              <a:buChar char="•"/>
            </a:pPr>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8022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09439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769 x 435, Ratio: </a:t>
            </a:r>
            <a:r>
              <a:rPr lang="en-US" sz="1224" b="0" i="0" u="none" strike="noStrike" kern="1200">
                <a:solidFill>
                  <a:schemeClr val="tx1"/>
                </a:solidFill>
                <a:effectLst/>
                <a:latin typeface="+mn-lt"/>
                <a:ea typeface="+mn-ea"/>
                <a:cs typeface="+mn-cs"/>
              </a:rPr>
              <a:t>1.767816</a:t>
            </a:r>
            <a:r>
              <a:rPr lang="en-US" sz="1800"/>
              <a:t> </a:t>
            </a:r>
          </a:p>
          <a:p>
            <a:pPr marL="344100" indent="-344100">
              <a:buFont typeface="Arial" panose="020B0604020202020204" pitchFamily="34" charset="0"/>
              <a:buChar char="•"/>
            </a:pPr>
            <a:r>
              <a:rPr lang="en-US" sz="1800" b="1"/>
              <a:t>BE SURE TO SEND THE PICTURE TO THE BACK AFTER UPDATING THE IMAGE!!</a:t>
            </a:r>
          </a:p>
          <a:p>
            <a:pPr marL="344100" indent="-344100">
              <a:buFont typeface="Arial" panose="020B0604020202020204" pitchFamily="34" charset="0"/>
              <a:buChar char="•"/>
            </a:pPr>
            <a:r>
              <a:rPr lang="en-US" sz="1800" b="1"/>
              <a:t>Remove these instructions</a:t>
            </a:r>
          </a:p>
          <a:p>
            <a:pPr marL="344100" indent="-344100">
              <a:buFont typeface="Arial" panose="020B0604020202020204" pitchFamily="34" charset="0"/>
              <a:buChar char="•"/>
            </a:pPr>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5197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2"/>
        <p:cNvGrpSpPr/>
        <p:nvPr/>
      </p:nvGrpSpPr>
      <p:grpSpPr>
        <a:xfrm>
          <a:off x="0" y="0"/>
          <a:ext cx="0" cy="0"/>
          <a:chOff x="0" y="0"/>
          <a:chExt cx="0" cy="0"/>
        </a:xfrm>
      </p:grpSpPr>
      <p:sp>
        <p:nvSpPr>
          <p:cNvPr id="8493" name="Google Shape;849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4" name="Google Shape;8494;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4100" lvl="0" indent="-344100" algn="l" rtl="0">
              <a:lnSpc>
                <a:spcPct val="100000"/>
              </a:lnSpc>
              <a:spcBef>
                <a:spcPts val="0"/>
              </a:spcBef>
              <a:spcAft>
                <a:spcPts val="0"/>
              </a:spcAft>
              <a:buSzPts val="1100"/>
              <a:buFont typeface="Arial"/>
              <a:buChar char="•"/>
            </a:pPr>
            <a:r>
              <a:rPr lang="en" sz="1800"/>
              <a:t>769 x 435, Ratio: </a:t>
            </a:r>
            <a:r>
              <a:rPr lang="en" sz="1224" b="0" i="0" u="none" strike="noStrike">
                <a:solidFill>
                  <a:schemeClr val="dk1"/>
                </a:solidFill>
                <a:latin typeface="Arial"/>
                <a:ea typeface="Arial"/>
                <a:cs typeface="Arial"/>
                <a:sym typeface="Arial"/>
              </a:rPr>
              <a:t>1.767816</a:t>
            </a:r>
            <a:r>
              <a:rPr lang="en" sz="1800"/>
              <a:t> </a:t>
            </a:r>
            <a:endParaRPr/>
          </a:p>
          <a:p>
            <a:pPr marL="344100" lvl="0" indent="-344100" algn="l" rtl="0">
              <a:lnSpc>
                <a:spcPct val="100000"/>
              </a:lnSpc>
              <a:spcBef>
                <a:spcPts val="0"/>
              </a:spcBef>
              <a:spcAft>
                <a:spcPts val="0"/>
              </a:spcAft>
              <a:buSzPts val="1100"/>
              <a:buFont typeface="Arial"/>
              <a:buChar char="•"/>
            </a:pPr>
            <a:r>
              <a:rPr lang="en" sz="1800" b="1"/>
              <a:t>BE SURE TO SEND THE PICTURE TO THE BACK AFTER UPDATING THE IMAGE!!</a:t>
            </a:r>
            <a:endParaRPr/>
          </a:p>
          <a:p>
            <a:pPr marL="344100" lvl="0" indent="-344100" algn="l" rtl="0">
              <a:lnSpc>
                <a:spcPct val="100000"/>
              </a:lnSpc>
              <a:spcBef>
                <a:spcPts val="0"/>
              </a:spcBef>
              <a:spcAft>
                <a:spcPts val="0"/>
              </a:spcAft>
              <a:buSzPts val="1100"/>
              <a:buFont typeface="Arial"/>
              <a:buChar char="•"/>
            </a:pPr>
            <a:r>
              <a:rPr lang="en" sz="1800" b="1"/>
              <a:t>Remove these instructions</a:t>
            </a:r>
            <a:endParaRPr/>
          </a:p>
          <a:p>
            <a:pPr marL="344100" lvl="0" indent="-274250" algn="l" rtl="0">
              <a:lnSpc>
                <a:spcPct val="100000"/>
              </a:lnSpc>
              <a:spcBef>
                <a:spcPts val="0"/>
              </a:spcBef>
              <a:spcAft>
                <a:spcPts val="0"/>
              </a:spcAft>
              <a:buSzPts val="1100"/>
              <a:buFont typeface="Arial"/>
              <a:buNone/>
            </a:pPr>
            <a:endParaRPr sz="1800"/>
          </a:p>
        </p:txBody>
      </p:sp>
      <p:sp>
        <p:nvSpPr>
          <p:cNvPr id="8495" name="Google Shape;8495;p53:notes"/>
          <p:cNvSpPr txBox="1">
            <a:spLocks noGrp="1"/>
          </p:cNvSpPr>
          <p:nvPr>
            <p:ph type="hdr" idx="3"/>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t>Microsoft Worldwide Partner Conference 2016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6" name="Google Shape;8496;p53:notes"/>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 sz="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7" name="Google Shape;8497;p53:notes"/>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t>1/26/2021 3:11 PM</a:t>
            </a: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98" name="Google Shape;8498;p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67672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a:solidFill>
                  <a:schemeClr val="accent1"/>
                </a:solidFill>
              </a:rPr>
              <a:t>Introducing Microsoft Learn – the Best place to start learning Microsoft technologies – Free! </a:t>
            </a:r>
          </a:p>
          <a:p>
            <a:endParaRPr lang="en-US" sz="1800" b="1"/>
          </a:p>
          <a:p>
            <a:r>
              <a:rPr lang="en-US" sz="1800" b="1"/>
              <a:t>Quickly build skills:  </a:t>
            </a:r>
            <a:r>
              <a:rPr lang="en-US" sz="1800"/>
              <a:t>interactive, step-by-step bite-size tutorials</a:t>
            </a:r>
            <a:endParaRPr lang="en-US" sz="1800">
              <a:cs typeface="Calibri"/>
            </a:endParaRPr>
          </a:p>
          <a:p>
            <a:pPr lvl="0"/>
            <a:r>
              <a:rPr lang="en-US" sz="1800" b="1"/>
              <a:t>Learn by doing:  </a:t>
            </a:r>
            <a:r>
              <a:rPr lang="en-US" sz="1800"/>
              <a:t>browser-based interactive coding environments for hands-on experience.  Free fixed-time access to create and manage Azure resources - no credit card required.</a:t>
            </a:r>
          </a:p>
          <a:p>
            <a:r>
              <a:rPr lang="en-US" sz="1800" b="1"/>
              <a:t>Earn recognition:  </a:t>
            </a:r>
            <a:r>
              <a:rPr lang="en-US" sz="1800"/>
              <a:t> Track progress, check knowledge, and validate deployments to earn points, levels, achievements, and trophies</a:t>
            </a:r>
          </a:p>
          <a:p>
            <a:r>
              <a:rPr lang="en-US" sz="1800" b="1"/>
              <a:t>Learning aligned to new role-based certifications:  </a:t>
            </a:r>
            <a:r>
              <a:rPr lang="en-US" sz="1800" b="0"/>
              <a:t>easier for you to prepare for certification and be recognized as a leader in Microsoft technologies </a:t>
            </a:r>
          </a:p>
          <a:p>
            <a:r>
              <a:rPr lang="en-US" sz="1800" b="1"/>
              <a:t>Multiple modes of learning:  </a:t>
            </a:r>
            <a:r>
              <a:rPr lang="en-US" sz="1800" b="0"/>
              <a:t>learn in way best for you.  </a:t>
            </a:r>
            <a:r>
              <a:rPr lang="en-US" sz="1800" b="1"/>
              <a:t>s</a:t>
            </a:r>
            <a:r>
              <a:rPr lang="en-US" sz="1800"/>
              <a:t>elect from free self-paced quick tutorials and hands-on learning, to structured online courses free from Pluralsight and instructor led classes from learning partners. Get started by selecting a Learning Path that is closest to your role, e.g. Business Analyst , Azure Developer , Azure Solution Architect . </a:t>
            </a:r>
            <a:br>
              <a:rPr lang="en-US" sz="1800"/>
            </a:br>
            <a:r>
              <a:rPr lang="en-US" sz="1800" b="1"/>
              <a:t>Regarding the individual modules: </a:t>
            </a:r>
            <a:r>
              <a:rPr lang="en-US" sz="1800"/>
              <a:t>You can start with the basics such as Tour Azure services and features  or go deep with something like Create serverless applications.</a:t>
            </a:r>
          </a:p>
          <a:p>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5650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a:solidFill>
                  <a:schemeClr val="accent1"/>
                </a:solidFill>
              </a:rPr>
              <a:t>Introducing Microsoft Learn – the Best place to start learning Microsoft technologies – Free! </a:t>
            </a:r>
          </a:p>
          <a:p>
            <a:endParaRPr lang="en-US" sz="1800" b="1"/>
          </a:p>
          <a:p>
            <a:r>
              <a:rPr lang="en-US" sz="1800" b="1"/>
              <a:t>Quickly build skills:  </a:t>
            </a:r>
            <a:r>
              <a:rPr lang="en-US" sz="1800"/>
              <a:t>interactive, step-by-step bite-size tutorials</a:t>
            </a:r>
            <a:endParaRPr lang="en-US" sz="1800">
              <a:cs typeface="Calibri"/>
            </a:endParaRPr>
          </a:p>
          <a:p>
            <a:pPr lvl="0"/>
            <a:r>
              <a:rPr lang="en-US" sz="1800" b="1"/>
              <a:t>Learn by doing:  </a:t>
            </a:r>
            <a:r>
              <a:rPr lang="en-US" sz="1800"/>
              <a:t>browser-based interactive coding environments for hands-on experience.  Free fixed-time access to create and manage Azure resources - no credit card required.</a:t>
            </a:r>
          </a:p>
          <a:p>
            <a:r>
              <a:rPr lang="en-US" sz="1800" b="1"/>
              <a:t>Earn recognition:  </a:t>
            </a:r>
            <a:r>
              <a:rPr lang="en-US" sz="1800"/>
              <a:t> Track progress, check knowledge, and validate deployments to earn points, levels, achievements, and trophies</a:t>
            </a:r>
          </a:p>
          <a:p>
            <a:r>
              <a:rPr lang="en-US" sz="1800" b="1"/>
              <a:t>Learning aligned to new role-based certifications:  </a:t>
            </a:r>
            <a:r>
              <a:rPr lang="en-US" sz="1800" b="0"/>
              <a:t>easier for you to prepare for certification and be recognized as a leader in Microsoft technologies </a:t>
            </a:r>
          </a:p>
          <a:p>
            <a:r>
              <a:rPr lang="en-US" sz="1800" b="1"/>
              <a:t>Multiple modes of learning:  </a:t>
            </a:r>
            <a:r>
              <a:rPr lang="en-US" sz="1800" b="0"/>
              <a:t>learn in way best for you.  </a:t>
            </a:r>
            <a:r>
              <a:rPr lang="en-US" sz="1800" b="1"/>
              <a:t>s</a:t>
            </a:r>
            <a:r>
              <a:rPr lang="en-US" sz="1800"/>
              <a:t>elect from free self-paced quick tutorials and hands-on learning, to structured online courses free from Pluralsight and instructor led classes from learning partners. Get started by selecting a Learning Path that is closest to your role, e.g. Business Analyst , Azure Developer , Azure Solution Architect . </a:t>
            </a:r>
            <a:br>
              <a:rPr lang="en-US" sz="1800"/>
            </a:br>
            <a:r>
              <a:rPr lang="en-US" sz="1800" b="1"/>
              <a:t>Regarding the individual modules: </a:t>
            </a:r>
            <a:r>
              <a:rPr lang="en-US" sz="1800"/>
              <a:t>You can start with the basics such as Tour Azure services and features  or go deep with something like Create serverless applications.</a:t>
            </a:r>
          </a:p>
          <a:p>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7367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a:solidFill>
                  <a:schemeClr val="tx1"/>
                </a:solidFill>
                <a:effectLst/>
                <a:latin typeface="Segoe UI" panose="020B0502040204020203" pitchFamily="34" charset="0"/>
                <a:ea typeface="+mn-ea"/>
                <a:cs typeface="+mn-cs"/>
              </a:rPr>
              <a:t>[Shanku] 90% of the code in new apps comes from open source. In fact, we find that on average projects have dependencies that rely on the works of more than 10 thousand developers And most of that code, and most of those developers, [CLICK] are on GitHub, and we help you collaborate with them.</a:t>
            </a:r>
          </a:p>
          <a:p>
            <a:pPr rtl="0"/>
            <a:br>
              <a:rPr lang="en-US" b="0">
                <a:effectLst/>
              </a:rPr>
            </a:br>
            <a:r>
              <a:rPr lang="en-US" sz="882" b="0" i="0" u="none" strike="noStrike" kern="1200">
                <a:solidFill>
                  <a:schemeClr val="tx1"/>
                </a:solidFill>
                <a:effectLst/>
                <a:latin typeface="Segoe UI" panose="020B0502040204020203" pitchFamily="34" charset="0"/>
                <a:ea typeface="+mn-ea"/>
                <a:cs typeface="+mn-cs"/>
              </a:rPr>
              <a:t>And of course, even in your own organizations...</a:t>
            </a:r>
            <a:endParaRPr lang="en-US" b="0">
              <a:effectLst/>
            </a:endParaRPr>
          </a:p>
          <a:p>
            <a:br>
              <a:rPr lang="en-US"/>
            </a:b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3062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https://</a:t>
            </a:r>
            <a:r>
              <a:rPr lang="en-US" sz="1800" err="1"/>
              <a:t>docs.Microsoft.com</a:t>
            </a:r>
            <a:r>
              <a:rPr lang="en-US" sz="1800"/>
              <a:t>/</a:t>
            </a:r>
            <a:r>
              <a:rPr lang="en-US" sz="1800" err="1"/>
              <a:t>en</a:t>
            </a:r>
            <a:r>
              <a:rPr lang="en-US" sz="1800"/>
              <a:t>-us/learn/paths/</a:t>
            </a:r>
            <a:r>
              <a:rPr lang="en-US" sz="1800" err="1"/>
              <a:t>devops</a:t>
            </a:r>
            <a:r>
              <a:rPr lang="en-US" sz="1800"/>
              <a:t>-dojo-white-belt-foundation </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1966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3232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075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4839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1076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5129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800" b="1"/>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87245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800" b="1"/>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9237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b="1"/>
              <a:t>Banking and Finance</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6675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b="1"/>
              <a:t>Insurance</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6/7/2022 8:45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554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We have Azure DevOps today, which has been incredibly successful. It empowers thousands of our customers with over 15 years of innovation focused on enterprises in particular, That’s been the sweet spot for us.</a:t>
            </a:r>
          </a:p>
          <a:p>
            <a:endParaRPr lang="en-US" sz="882" b="0" i="0" kern="1200">
              <a:solidFill>
                <a:schemeClr val="tx1"/>
              </a:solidFill>
              <a:effectLst/>
              <a:latin typeface="Segoe UI" panose="020B0502040204020203" pitchFamily="34" charset="0"/>
              <a:ea typeface="+mn-ea"/>
              <a:cs typeface="+mn-cs"/>
            </a:endParaRPr>
          </a:p>
          <a:p>
            <a:r>
              <a:rPr lang="en-US" b="1">
                <a:solidFill>
                  <a:schemeClr val="accent1"/>
                </a:solidFill>
                <a:latin typeface="Ink Free" panose="03080402000500000000" pitchFamily="66" charset="0"/>
              </a:rPr>
              <a:t>So, Why GitHub?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a:latin typeface="Ink Free" panose="03080402000500000000" pitchFamily="66" charset="0"/>
              </a:rPr>
              <a:t>Microsoft’s Mission Statement is to “Empower every person and every organization on the planet to achieve more”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a:latin typeface="Ink Free" panose="03080402000500000000" pitchFamily="66" charset="0"/>
              </a:rPr>
              <a:t>[click]</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a:latin typeface="Ink Free" panose="03080402000500000000" pitchFamily="66" charset="0"/>
              </a:rPr>
              <a:t>GitHub’s Vision is to be “The home for all developers” and GitHub has more than 65+ Million users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a:solidFill>
                  <a:srgbClr val="000000"/>
                </a:solidFill>
                <a:latin typeface="Ink Free" panose="03080402000500000000" pitchFamily="66" charset="0"/>
              </a:rPr>
              <a:t>By making strategic investments in GitHub we will enable those 65+ million users to achieve more for their organizations by making GitHub the home for their DevOps tools.</a:t>
            </a:r>
            <a:endParaRPr lang="en-US" b="0">
              <a:latin typeface="Ink Free" panose="03080402000500000000" pitchFamily="66" charset="0"/>
            </a:endParaRPr>
          </a:p>
          <a:p>
            <a:endParaRPr lang="en-US" sz="882" b="0" i="0" kern="1200">
              <a:solidFill>
                <a:schemeClr val="tx1"/>
              </a:solidFill>
              <a:effectLst/>
              <a:latin typeface="Segoe UI" panose="020B0502040204020203" pitchFamily="34" charset="0"/>
              <a:ea typeface="+mn-ea"/>
              <a:cs typeface="+mn-cs"/>
            </a:endParaRPr>
          </a:p>
          <a:p>
            <a:endParaRPr lang="en-US" sz="882" b="0" i="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6/7/2022 8:45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185636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6/7/2022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8783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835792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is just a better platform for </a:t>
            </a:r>
            <a:r>
              <a:rPr lang="en-US" err="1"/>
              <a:t>Innersource</a:t>
            </a:r>
            <a:r>
              <a:rPr lang="en-US"/>
              <a:t>. Azure Repos is just not as good at discovering and sharing code across teams like Windows, Office, etc. </a:t>
            </a:r>
          </a:p>
          <a:p>
            <a:endParaRPr lang="en-US"/>
          </a:p>
          <a:p>
            <a:r>
              <a:rPr lang="en-US"/>
              <a:t>Increased collaboration between teams</a:t>
            </a:r>
          </a:p>
          <a:p>
            <a:r>
              <a:rPr lang="en-US"/>
              <a:t>Break down walls between teams, </a:t>
            </a:r>
            <a:br>
              <a:rPr lang="en-US"/>
            </a:br>
            <a:r>
              <a:rPr lang="en-US"/>
              <a:t>    allowing people with experience to contribute to projects across the company</a:t>
            </a:r>
          </a:p>
          <a:p>
            <a:r>
              <a:rPr lang="en-US"/>
              <a:t>And surveys have shown that this leads to increased developer satisfaction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6/7/2022 8:45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16093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GitHub, we’re delivering a complete security offering. </a:t>
            </a:r>
          </a:p>
          <a:p>
            <a:endParaRPr lang="en-GB"/>
          </a:p>
          <a:p>
            <a:pPr marL="171450" indent="-171450">
              <a:buFontTx/>
              <a:buChar char="-"/>
            </a:pPr>
            <a:r>
              <a:rPr lang="en-GB"/>
              <a:t>We help you understand code dependencies, find vulnerable ones, and keep them up to date automatically, so you don’t end up with someone else’s vulnerable code. </a:t>
            </a:r>
          </a:p>
          <a:p>
            <a:pPr marL="384432" lvl="1" indent="-171450">
              <a:buFontTx/>
              <a:buChar char="-"/>
            </a:pPr>
            <a:r>
              <a:rPr lang="en-GB" b="1"/>
              <a:t>Log4j vulnerability</a:t>
            </a:r>
          </a:p>
          <a:p>
            <a:pPr marL="171450" indent="-171450">
              <a:buFontTx/>
              <a:buChar char="-"/>
            </a:pPr>
            <a:r>
              <a:rPr lang="en-GB"/>
              <a:t>With code scanning, we let you scan your own code, using </a:t>
            </a:r>
            <a:r>
              <a:rPr lang="en-GB" err="1"/>
              <a:t>CodeQL</a:t>
            </a:r>
            <a:r>
              <a:rPr lang="en-GB"/>
              <a:t>. </a:t>
            </a:r>
            <a:r>
              <a:rPr lang="en-GB" err="1"/>
              <a:t>CodeQL</a:t>
            </a:r>
            <a:r>
              <a:rPr lang="en-GB"/>
              <a:t> is used by many security research teams – including Google, Uber, and Microsoft – to keep some of the most used codebases in the world secure. And when you run code scanning, you’re querying your code for thousands of vulnerabilities – including the queries written by those security teams.</a:t>
            </a:r>
          </a:p>
          <a:p>
            <a:pPr marL="171450" indent="-171450">
              <a:buFontTx/>
              <a:buChar char="-"/>
            </a:pPr>
            <a:r>
              <a:rPr lang="en-GB"/>
              <a:t>We scan your code for secrets, working with more than 20 providers to find passwords, keys, and other secrets, and take action.</a:t>
            </a:r>
          </a:p>
          <a:p>
            <a:pPr marL="171450" indent="-171450">
              <a:buFontTx/>
              <a:buChar char="-"/>
            </a:pPr>
            <a:endParaRPr lang="en-GB"/>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NOTE: This is part of the </a:t>
            </a:r>
            <a:r>
              <a:rPr lang="en" sz="900" b="1">
                <a:solidFill>
                  <a:schemeClr val="dk1"/>
                </a:solidFill>
                <a:latin typeface="Helvetica Neue"/>
                <a:ea typeface="Helvetica Neue"/>
                <a:cs typeface="Helvetica Neue"/>
                <a:sym typeface="Helvetica Neue"/>
              </a:rPr>
              <a:t>GitHub Advanced Security (GHAS) </a:t>
            </a:r>
            <a:r>
              <a:rPr lang="en" sz="900">
                <a:solidFill>
                  <a:schemeClr val="dk1"/>
                </a:solidFill>
                <a:latin typeface="Helvetica Neue"/>
                <a:ea typeface="Helvetica Neue"/>
                <a:cs typeface="Helvetica Neue"/>
                <a:sym typeface="Helvetica Neue"/>
              </a:rPr>
              <a:t>SKU </a:t>
            </a:r>
          </a:p>
          <a:p>
            <a:pPr marL="0" lvl="0" indent="0" algn="l" rtl="0">
              <a:spcBef>
                <a:spcPts val="0"/>
              </a:spcBef>
              <a:spcAft>
                <a:spcPts val="0"/>
              </a:spcAft>
              <a:buClr>
                <a:schemeClr val="dk1"/>
              </a:buClr>
              <a:buFont typeface="Arial"/>
              <a:buNone/>
            </a:pPr>
            <a:endParaRPr lang="en-GB" sz="9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endParaRPr lang="en" sz="900">
              <a:solidFill>
                <a:schemeClr val="dk1"/>
              </a:solidFill>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6/7/2022 8:45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670880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0546d2e6f_1_271:notes"/>
          <p:cNvSpPr>
            <a:spLocks noGrp="1" noRot="1" noChangeAspect="1"/>
          </p:cNvSpPr>
          <p:nvPr>
            <p:ph type="sldImg" idx="2"/>
          </p:nvPr>
        </p:nvSpPr>
        <p:spPr>
          <a:xfrm>
            <a:off x="-14986000" y="7673975"/>
            <a:ext cx="36830000" cy="207168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80546d2e6f_1_271:notes"/>
          <p:cNvSpPr txBox="1">
            <a:spLocks noGrp="1"/>
          </p:cNvSpPr>
          <p:nvPr>
            <p:ph type="body" idx="1"/>
          </p:nvPr>
        </p:nvSpPr>
        <p:spPr>
          <a:xfrm>
            <a:off x="685800" y="29542154"/>
            <a:ext cx="5486400" cy="24171000"/>
          </a:xfrm>
          <a:prstGeom prst="rect">
            <a:avLst/>
          </a:prstGeom>
          <a:noFill/>
          <a:ln>
            <a:noFill/>
          </a:ln>
        </p:spPr>
        <p:txBody>
          <a:bodyPr spcFirstLastPara="1" wrap="square" lIns="91425" tIns="45700" rIns="91425" bIns="45700" anchor="t" anchorCtr="0">
            <a:noAutofit/>
          </a:bodyPr>
          <a:lstStyle/>
          <a:p>
            <a:r>
              <a:rPr lang="en-US"/>
              <a:t>(We want to break Azure DevOps and GitHub down into tools for each DevOps Phase. Otherwise customers tend to say “I can’t use GitHub because it doesn’t have everything I need (e.g. Sprint Planning, Manual Approvals in Actions Workflows, etc.). )</a:t>
            </a:r>
          </a:p>
          <a:p>
            <a:r>
              <a:rPr lang="en-US"/>
              <a:t>Rather than just talking about Azure DevOps and GitHub, let’s talk about the different phases that make up DevOps and tools for each phase. </a:t>
            </a:r>
          </a:p>
          <a:p>
            <a:pPr marL="171450" indent="-171450">
              <a:buFont typeface="Arial" panose="020B0604020202020204" pitchFamily="34" charset="0"/>
              <a:buChar char="•"/>
            </a:pPr>
            <a:r>
              <a:rPr lang="en-US"/>
              <a:t>Plan &amp; Track – Laying out your Epics, Features, User Stories and Tasks. Also tracking bugs</a:t>
            </a:r>
          </a:p>
          <a:p>
            <a:pPr marL="171450" indent="-171450">
              <a:buFont typeface="Arial" panose="020B0604020202020204" pitchFamily="34" charset="0"/>
              <a:buChar char="•"/>
            </a:pPr>
            <a:r>
              <a:rPr lang="en-US"/>
              <a:t>Develop –Using tools like Visual Studio Code to edit your code.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Collaborate – Managing Source Code, Ensuring your code plays nicely with everyone else’s code via Pull Requests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Deliver</a:t>
            </a:r>
          </a:p>
          <a:p>
            <a:pPr marL="384432" lvl="1" indent="-171450">
              <a:buFont typeface="Arial" panose="020B0604020202020204" pitchFamily="34" charset="0"/>
              <a:buChar char="•"/>
            </a:pPr>
            <a:r>
              <a:rPr lang="en-US"/>
              <a:t>Build – Using Centralized Build systems</a:t>
            </a:r>
          </a:p>
          <a:p>
            <a:pPr marL="384432" lvl="1" indent="-171450">
              <a:buFont typeface="Arial" panose="020B0604020202020204" pitchFamily="34" charset="0"/>
              <a:buChar char="•"/>
            </a:pPr>
            <a:r>
              <a:rPr lang="en-US"/>
              <a:t>Test – Running automated and manual tests and tracking their results</a:t>
            </a:r>
          </a:p>
          <a:p>
            <a:pPr marL="384432" lvl="1" indent="-171450">
              <a:buFont typeface="Arial" panose="020B0604020202020204" pitchFamily="34" charset="0"/>
              <a:buChar char="•"/>
            </a:pPr>
            <a:r>
              <a:rPr lang="en-US"/>
              <a:t>Release – Packaging your solutions for release</a:t>
            </a:r>
          </a:p>
          <a:p>
            <a:pPr marL="384432" lvl="1" indent="-171450">
              <a:buFont typeface="Arial" panose="020B0604020202020204" pitchFamily="34" charset="0"/>
              <a:buChar char="•"/>
            </a:pPr>
            <a:r>
              <a:rPr lang="en-US"/>
              <a:t>Deploy – Deploying your solutions to the cloud or on-prem</a:t>
            </a:r>
          </a:p>
          <a:p>
            <a:pPr marL="171450" indent="-171450">
              <a:buFont typeface="Arial" panose="020B0604020202020204" pitchFamily="34" charset="0"/>
              <a:buChar char="•"/>
            </a:pPr>
            <a:r>
              <a:rPr lang="en-US"/>
              <a:t>Operate, Monitor &amp; Learn –Monitoring telemetry from your systems and these tools. </a:t>
            </a:r>
          </a:p>
          <a:p>
            <a:pPr marL="0" indent="0">
              <a:buFont typeface="Arial" panose="020B0604020202020204" pitchFamily="34" charset="0"/>
              <a:buNone/>
            </a:pPr>
            <a:r>
              <a:rPr lang="en-US"/>
              <a:t>This all becomes a cycle. As you go from 1 phase to the next we want to be learning and folding our learnings back into our next round of plans.</a:t>
            </a:r>
          </a:p>
          <a:p>
            <a:pPr algn="l">
              <a:buFont typeface="+mj-lt"/>
              <a:buAutoNum type="arabicPeriod"/>
            </a:pPr>
            <a:endParaRPr lang="en-US"/>
          </a:p>
        </p:txBody>
      </p:sp>
      <p:sp>
        <p:nvSpPr>
          <p:cNvPr id="225" name="Google Shape;225;g80546d2e6f_1_271:notes"/>
          <p:cNvSpPr txBox="1">
            <a:spLocks noGrp="1"/>
          </p:cNvSpPr>
          <p:nvPr>
            <p:ph type="sldNum" idx="12"/>
          </p:nvPr>
        </p:nvSpPr>
        <p:spPr>
          <a:xfrm>
            <a:off x="3884613" y="58306327"/>
            <a:ext cx="2971800" cy="3080100"/>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14367" rtl="0" eaLnBrk="1" fontAlgn="auto" latinLnBrk="0" hangingPunct="1">
                <a:lnSpc>
                  <a:spcPct val="100000"/>
                </a:lnSpc>
                <a:spcBef>
                  <a:spcPts val="0"/>
                </a:spcBef>
                <a:spcAft>
                  <a:spcPts val="0"/>
                </a:spcAft>
                <a:buClr>
                  <a:srgbClr val="000000"/>
                </a:buClr>
                <a:buSzPts val="1200"/>
                <a:buFont typeface="Calibri"/>
                <a:buNone/>
                <a:tabLst/>
                <a:defRPr/>
              </a:pPr>
              <a:t>10</a:t>
            </a:fld>
            <a:endParaRPr kumimoji="0"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17087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520889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9_TWO COLUMN">
  <p:cSld name="9_TWO COLUMN">
    <p:spTree>
      <p:nvGrpSpPr>
        <p:cNvPr id="1" name="Shape 2280"/>
        <p:cNvGrpSpPr/>
        <p:nvPr/>
      </p:nvGrpSpPr>
      <p:grpSpPr>
        <a:xfrm>
          <a:off x="0" y="0"/>
          <a:ext cx="0" cy="0"/>
          <a:chOff x="0" y="0"/>
          <a:chExt cx="0" cy="0"/>
        </a:xfrm>
      </p:grpSpPr>
      <p:sp>
        <p:nvSpPr>
          <p:cNvPr id="2281" name="Google Shape;2281;p375"/>
          <p:cNvSpPr txBox="1">
            <a:spLocks noGrp="1"/>
          </p:cNvSpPr>
          <p:nvPr>
            <p:ph type="body" idx="1"/>
          </p:nvPr>
        </p:nvSpPr>
        <p:spPr>
          <a:xfrm>
            <a:off x="588265" y="2139235"/>
            <a:ext cx="5347600" cy="2604400"/>
          </a:xfrm>
          <a:prstGeom prst="rect">
            <a:avLst/>
          </a:prstGeom>
          <a:noFill/>
          <a:ln>
            <a:noFill/>
          </a:ln>
        </p:spPr>
        <p:txBody>
          <a:bodyPr spcFirstLastPara="1" wrap="square" lIns="0" tIns="0" rIns="0" bIns="0" anchor="t" anchorCtr="0">
            <a:noAutofit/>
          </a:bodyPr>
          <a:lstStyle>
            <a:lvl1pPr marL="609351" marR="0" lvl="0" indent="-304674" algn="l" rtl="0">
              <a:lnSpc>
                <a:spcPct val="114000"/>
              </a:lnSpc>
              <a:spcBef>
                <a:spcPts val="0"/>
              </a:spcBef>
              <a:spcAft>
                <a:spcPts val="0"/>
              </a:spcAft>
              <a:buClr>
                <a:schemeClr val="dk1"/>
              </a:buClr>
              <a:buSzPts val="1500"/>
              <a:buFont typeface="Arial"/>
              <a:buNone/>
              <a:defRPr sz="2000" b="0" cap="none">
                <a:solidFill>
                  <a:schemeClr val="dk1"/>
                </a:solidFill>
                <a:latin typeface="Quattrocento Sans"/>
                <a:ea typeface="Quattrocento Sans"/>
                <a:cs typeface="Quattrocento Sans"/>
                <a:sym typeface="Quattrocento Sans"/>
              </a:defRPr>
            </a:lvl1pPr>
            <a:lvl2pPr marL="1218701" lvl="1" indent="-304674" algn="l" rtl="0">
              <a:lnSpc>
                <a:spcPct val="90000"/>
              </a:lnSpc>
              <a:spcBef>
                <a:spcPts val="267"/>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2pPr>
            <a:lvl3pPr marL="1828052" lvl="2"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3pPr>
            <a:lvl4pPr marL="2437403" lvl="3"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4pPr>
            <a:lvl5pPr marL="3046754" lvl="4"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5pPr>
            <a:lvl6pPr marL="3656103" lvl="5" indent="-423161" algn="l" rtl="0">
              <a:spcBef>
                <a:spcPts val="400"/>
              </a:spcBef>
              <a:spcAft>
                <a:spcPts val="0"/>
              </a:spcAft>
              <a:buClr>
                <a:schemeClr val="dk1"/>
              </a:buClr>
              <a:buSzPts val="1400"/>
              <a:buChar char="•"/>
              <a:defRPr/>
            </a:lvl6pPr>
            <a:lvl7pPr marL="4265454" lvl="6" indent="-423161" algn="l" rtl="0">
              <a:spcBef>
                <a:spcPts val="400"/>
              </a:spcBef>
              <a:spcAft>
                <a:spcPts val="0"/>
              </a:spcAft>
              <a:buClr>
                <a:schemeClr val="dk1"/>
              </a:buClr>
              <a:buSzPts val="1400"/>
              <a:buChar char="•"/>
              <a:defRPr/>
            </a:lvl7pPr>
            <a:lvl8pPr marL="4874805" lvl="7" indent="-423161" algn="l" rtl="0">
              <a:spcBef>
                <a:spcPts val="400"/>
              </a:spcBef>
              <a:spcAft>
                <a:spcPts val="0"/>
              </a:spcAft>
              <a:buClr>
                <a:schemeClr val="dk1"/>
              </a:buClr>
              <a:buSzPts val="1400"/>
              <a:buChar char="•"/>
              <a:defRPr/>
            </a:lvl8pPr>
            <a:lvl9pPr marL="5484157" lvl="8" indent="-423161" algn="l" rtl="0">
              <a:spcBef>
                <a:spcPts val="400"/>
              </a:spcBef>
              <a:spcAft>
                <a:spcPts val="0"/>
              </a:spcAft>
              <a:buClr>
                <a:schemeClr val="dk1"/>
              </a:buClr>
              <a:buSzPts val="1400"/>
              <a:buChar char="•"/>
              <a:defRPr/>
            </a:lvl9pPr>
          </a:lstStyle>
          <a:p>
            <a:endParaRPr/>
          </a:p>
        </p:txBody>
      </p:sp>
      <p:sp>
        <p:nvSpPr>
          <p:cNvPr id="2282" name="Google Shape;2282;p375"/>
          <p:cNvSpPr txBox="1">
            <a:spLocks noGrp="1"/>
          </p:cNvSpPr>
          <p:nvPr>
            <p:ph type="body" idx="2"/>
          </p:nvPr>
        </p:nvSpPr>
        <p:spPr>
          <a:xfrm>
            <a:off x="588733" y="1642175"/>
            <a:ext cx="5349200" cy="379600"/>
          </a:xfrm>
          <a:prstGeom prst="rect">
            <a:avLst/>
          </a:prstGeom>
          <a:noFill/>
          <a:ln>
            <a:noFill/>
          </a:ln>
        </p:spPr>
        <p:txBody>
          <a:bodyPr spcFirstLastPara="1" wrap="square" lIns="0" tIns="0" rIns="0" bIns="0" anchor="b" anchorCtr="0">
            <a:noAutofit/>
          </a:bodyPr>
          <a:lstStyle>
            <a:lvl1pPr marL="609351" marR="0" lvl="0" indent="-304674" algn="l" rtl="0">
              <a:lnSpc>
                <a:spcPct val="100000"/>
              </a:lnSpc>
              <a:spcBef>
                <a:spcPts val="0"/>
              </a:spcBef>
              <a:spcAft>
                <a:spcPts val="0"/>
              </a:spcAft>
              <a:buClr>
                <a:schemeClr val="accent1"/>
              </a:buClr>
              <a:buSzPts val="1500"/>
              <a:buFont typeface="Arial"/>
              <a:buNone/>
              <a:defRPr sz="2000" b="0" cap="none">
                <a:solidFill>
                  <a:schemeClr val="accent1"/>
                </a:solidFill>
                <a:latin typeface="Quattrocento Sans"/>
                <a:ea typeface="Quattrocento Sans"/>
                <a:cs typeface="Quattrocento Sans"/>
                <a:sym typeface="Quattrocento Sans"/>
              </a:defRPr>
            </a:lvl1pPr>
            <a:lvl2pPr marL="1218701" lvl="1" indent="-304674" algn="l" rtl="0">
              <a:lnSpc>
                <a:spcPct val="90000"/>
              </a:lnSpc>
              <a:spcBef>
                <a:spcPts val="267"/>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2pPr>
            <a:lvl3pPr marL="1828052" lvl="2"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3pPr>
            <a:lvl4pPr marL="2437403" lvl="3"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4pPr>
            <a:lvl5pPr marL="3046754" lvl="4"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5pPr>
            <a:lvl6pPr marL="3656103" lvl="5" indent="-423161" algn="l" rtl="0">
              <a:spcBef>
                <a:spcPts val="400"/>
              </a:spcBef>
              <a:spcAft>
                <a:spcPts val="0"/>
              </a:spcAft>
              <a:buClr>
                <a:schemeClr val="dk1"/>
              </a:buClr>
              <a:buSzPts val="1400"/>
              <a:buChar char="•"/>
              <a:defRPr/>
            </a:lvl6pPr>
            <a:lvl7pPr marL="4265454" lvl="6" indent="-423161" algn="l" rtl="0">
              <a:spcBef>
                <a:spcPts val="400"/>
              </a:spcBef>
              <a:spcAft>
                <a:spcPts val="0"/>
              </a:spcAft>
              <a:buClr>
                <a:schemeClr val="dk1"/>
              </a:buClr>
              <a:buSzPts val="1400"/>
              <a:buChar char="•"/>
              <a:defRPr/>
            </a:lvl7pPr>
            <a:lvl8pPr marL="4874805" lvl="7" indent="-423161" algn="l" rtl="0">
              <a:spcBef>
                <a:spcPts val="400"/>
              </a:spcBef>
              <a:spcAft>
                <a:spcPts val="0"/>
              </a:spcAft>
              <a:buClr>
                <a:schemeClr val="dk1"/>
              </a:buClr>
              <a:buSzPts val="1400"/>
              <a:buChar char="•"/>
              <a:defRPr/>
            </a:lvl8pPr>
            <a:lvl9pPr marL="5484157" lvl="8" indent="-423161" algn="l" rtl="0">
              <a:spcBef>
                <a:spcPts val="400"/>
              </a:spcBef>
              <a:spcAft>
                <a:spcPts val="0"/>
              </a:spcAft>
              <a:buClr>
                <a:schemeClr val="dk1"/>
              </a:buClr>
              <a:buSzPts val="1400"/>
              <a:buChar char="•"/>
              <a:defRPr/>
            </a:lvl9pPr>
          </a:lstStyle>
          <a:p>
            <a:endParaRPr/>
          </a:p>
        </p:txBody>
      </p:sp>
      <p:sp>
        <p:nvSpPr>
          <p:cNvPr id="2283" name="Google Shape;2283;p375"/>
          <p:cNvSpPr txBox="1">
            <a:spLocks noGrp="1"/>
          </p:cNvSpPr>
          <p:nvPr>
            <p:ph type="body" idx="3"/>
          </p:nvPr>
        </p:nvSpPr>
        <p:spPr>
          <a:xfrm>
            <a:off x="6259049" y="2139235"/>
            <a:ext cx="5347600" cy="2604400"/>
          </a:xfrm>
          <a:prstGeom prst="rect">
            <a:avLst/>
          </a:prstGeom>
          <a:noFill/>
          <a:ln>
            <a:noFill/>
          </a:ln>
        </p:spPr>
        <p:txBody>
          <a:bodyPr spcFirstLastPara="1" wrap="square" lIns="0" tIns="0" rIns="0" bIns="0" anchor="t" anchorCtr="0">
            <a:noAutofit/>
          </a:bodyPr>
          <a:lstStyle>
            <a:lvl1pPr marL="609351" marR="0" lvl="0" indent="-304674" algn="l" rtl="0">
              <a:lnSpc>
                <a:spcPct val="114000"/>
              </a:lnSpc>
              <a:spcBef>
                <a:spcPts val="0"/>
              </a:spcBef>
              <a:spcAft>
                <a:spcPts val="0"/>
              </a:spcAft>
              <a:buClr>
                <a:schemeClr val="dk1"/>
              </a:buClr>
              <a:buSzPts val="1500"/>
              <a:buFont typeface="Arial"/>
              <a:buNone/>
              <a:defRPr sz="2000" b="0" cap="none">
                <a:solidFill>
                  <a:schemeClr val="dk1"/>
                </a:solidFill>
                <a:latin typeface="Quattrocento Sans"/>
                <a:ea typeface="Quattrocento Sans"/>
                <a:cs typeface="Quattrocento Sans"/>
                <a:sym typeface="Quattrocento Sans"/>
              </a:defRPr>
            </a:lvl1pPr>
            <a:lvl2pPr marL="1218701" lvl="1" indent="-304674" algn="l" rtl="0">
              <a:lnSpc>
                <a:spcPct val="90000"/>
              </a:lnSpc>
              <a:spcBef>
                <a:spcPts val="267"/>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2pPr>
            <a:lvl3pPr marL="1828052" lvl="2"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3pPr>
            <a:lvl4pPr marL="2437403" lvl="3"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4pPr>
            <a:lvl5pPr marL="3046754" lvl="4"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5pPr>
            <a:lvl6pPr marL="3656103" lvl="5" indent="-423161" algn="l" rtl="0">
              <a:spcBef>
                <a:spcPts val="400"/>
              </a:spcBef>
              <a:spcAft>
                <a:spcPts val="0"/>
              </a:spcAft>
              <a:buClr>
                <a:schemeClr val="dk1"/>
              </a:buClr>
              <a:buSzPts val="1400"/>
              <a:buChar char="•"/>
              <a:defRPr/>
            </a:lvl6pPr>
            <a:lvl7pPr marL="4265454" lvl="6" indent="-423161" algn="l" rtl="0">
              <a:spcBef>
                <a:spcPts val="400"/>
              </a:spcBef>
              <a:spcAft>
                <a:spcPts val="0"/>
              </a:spcAft>
              <a:buClr>
                <a:schemeClr val="dk1"/>
              </a:buClr>
              <a:buSzPts val="1400"/>
              <a:buChar char="•"/>
              <a:defRPr/>
            </a:lvl7pPr>
            <a:lvl8pPr marL="4874805" lvl="7" indent="-423161" algn="l" rtl="0">
              <a:spcBef>
                <a:spcPts val="400"/>
              </a:spcBef>
              <a:spcAft>
                <a:spcPts val="0"/>
              </a:spcAft>
              <a:buClr>
                <a:schemeClr val="dk1"/>
              </a:buClr>
              <a:buSzPts val="1400"/>
              <a:buChar char="•"/>
              <a:defRPr/>
            </a:lvl8pPr>
            <a:lvl9pPr marL="5484157" lvl="8" indent="-423161" algn="l" rtl="0">
              <a:spcBef>
                <a:spcPts val="400"/>
              </a:spcBef>
              <a:spcAft>
                <a:spcPts val="0"/>
              </a:spcAft>
              <a:buClr>
                <a:schemeClr val="dk1"/>
              </a:buClr>
              <a:buSzPts val="1400"/>
              <a:buChar char="•"/>
              <a:defRPr/>
            </a:lvl9pPr>
          </a:lstStyle>
          <a:p>
            <a:endParaRPr/>
          </a:p>
        </p:txBody>
      </p:sp>
      <p:sp>
        <p:nvSpPr>
          <p:cNvPr id="2284" name="Google Shape;2284;p375"/>
          <p:cNvSpPr txBox="1">
            <a:spLocks noGrp="1"/>
          </p:cNvSpPr>
          <p:nvPr>
            <p:ph type="body" idx="4"/>
          </p:nvPr>
        </p:nvSpPr>
        <p:spPr>
          <a:xfrm>
            <a:off x="6257184" y="1642175"/>
            <a:ext cx="5349200" cy="379600"/>
          </a:xfrm>
          <a:prstGeom prst="rect">
            <a:avLst/>
          </a:prstGeom>
          <a:noFill/>
          <a:ln>
            <a:noFill/>
          </a:ln>
        </p:spPr>
        <p:txBody>
          <a:bodyPr spcFirstLastPara="1" wrap="square" lIns="0" tIns="0" rIns="0" bIns="0" anchor="b" anchorCtr="0">
            <a:noAutofit/>
          </a:bodyPr>
          <a:lstStyle>
            <a:lvl1pPr marL="609351" marR="0" lvl="0" indent="-304674" algn="l" rtl="0">
              <a:lnSpc>
                <a:spcPct val="100000"/>
              </a:lnSpc>
              <a:spcBef>
                <a:spcPts val="0"/>
              </a:spcBef>
              <a:spcAft>
                <a:spcPts val="0"/>
              </a:spcAft>
              <a:buClr>
                <a:schemeClr val="accent1"/>
              </a:buClr>
              <a:buSzPts val="1500"/>
              <a:buFont typeface="Arial"/>
              <a:buNone/>
              <a:defRPr sz="2000" b="0" cap="none">
                <a:solidFill>
                  <a:schemeClr val="accent1"/>
                </a:solidFill>
                <a:latin typeface="Quattrocento Sans"/>
                <a:ea typeface="Quattrocento Sans"/>
                <a:cs typeface="Quattrocento Sans"/>
                <a:sym typeface="Quattrocento Sans"/>
              </a:defRPr>
            </a:lvl1pPr>
            <a:lvl2pPr marL="1218701" lvl="1" indent="-304674" algn="l" rtl="0">
              <a:lnSpc>
                <a:spcPct val="90000"/>
              </a:lnSpc>
              <a:spcBef>
                <a:spcPts val="267"/>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2pPr>
            <a:lvl3pPr marL="1828052" lvl="2"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3pPr>
            <a:lvl4pPr marL="2437403" lvl="3"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4pPr>
            <a:lvl5pPr marL="3046754" lvl="4"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5pPr>
            <a:lvl6pPr marL="3656103" lvl="5" indent="-423161" algn="l" rtl="0">
              <a:spcBef>
                <a:spcPts val="400"/>
              </a:spcBef>
              <a:spcAft>
                <a:spcPts val="0"/>
              </a:spcAft>
              <a:buClr>
                <a:schemeClr val="dk1"/>
              </a:buClr>
              <a:buSzPts val="1400"/>
              <a:buChar char="•"/>
              <a:defRPr/>
            </a:lvl6pPr>
            <a:lvl7pPr marL="4265454" lvl="6" indent="-423161" algn="l" rtl="0">
              <a:spcBef>
                <a:spcPts val="400"/>
              </a:spcBef>
              <a:spcAft>
                <a:spcPts val="0"/>
              </a:spcAft>
              <a:buClr>
                <a:schemeClr val="dk1"/>
              </a:buClr>
              <a:buSzPts val="1400"/>
              <a:buChar char="•"/>
              <a:defRPr/>
            </a:lvl7pPr>
            <a:lvl8pPr marL="4874805" lvl="7" indent="-423161" algn="l" rtl="0">
              <a:spcBef>
                <a:spcPts val="400"/>
              </a:spcBef>
              <a:spcAft>
                <a:spcPts val="0"/>
              </a:spcAft>
              <a:buClr>
                <a:schemeClr val="dk1"/>
              </a:buClr>
              <a:buSzPts val="1400"/>
              <a:buChar char="•"/>
              <a:defRPr/>
            </a:lvl8pPr>
            <a:lvl9pPr marL="5484157" lvl="8" indent="-423161" algn="l" rtl="0">
              <a:spcBef>
                <a:spcPts val="400"/>
              </a:spcBef>
              <a:spcAft>
                <a:spcPts val="0"/>
              </a:spcAft>
              <a:buClr>
                <a:schemeClr val="dk1"/>
              </a:buClr>
              <a:buSzPts val="1400"/>
              <a:buChar char="•"/>
              <a:defRPr/>
            </a:lvl9pPr>
          </a:lstStyle>
          <a:p>
            <a:endParaRPr/>
          </a:p>
        </p:txBody>
      </p:sp>
      <p:sp>
        <p:nvSpPr>
          <p:cNvPr id="2285" name="Google Shape;2285;p375"/>
          <p:cNvSpPr txBox="1">
            <a:spLocks noGrp="1"/>
          </p:cNvSpPr>
          <p:nvPr>
            <p:ph type="title"/>
          </p:nvPr>
        </p:nvSpPr>
        <p:spPr>
          <a:xfrm>
            <a:off x="588264" y="457202"/>
            <a:ext cx="11018400" cy="554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4141935846"/>
      </p:ext>
    </p:extLst>
  </p:cSld>
  <p:clrMapOvr>
    <a:masterClrMapping/>
  </p:clrMapOvr>
  <p:extLst>
    <p:ext uri="{DCECCB84-F9BA-43D5-87BE-67443E8EF086}">
      <p15:sldGuideLst xmlns:p15="http://schemas.microsoft.com/office/powerpoint/2012/main">
        <p15:guide id="1" pos="3727">
          <p15:clr>
            <a:srgbClr val="FBAE40"/>
          </p15:clr>
        </p15:guide>
        <p15:guide id="2" pos="1927">
          <p15:clr>
            <a:srgbClr val="FBAE40"/>
          </p15:clr>
        </p15:guide>
        <p15:guide id="3" pos="2148">
          <p15:clr>
            <a:srgbClr val="FBAE40"/>
          </p15:clr>
        </p15:guide>
        <p15:guide id="4" pos="394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Blank Light">
  <p:cSld name="Blank Light">
    <p:bg>
      <p:bgPr>
        <a:solidFill>
          <a:srgbClr val="FFFFFF"/>
        </a:solidFill>
        <a:effectLst/>
      </p:bgPr>
    </p:bg>
    <p:spTree>
      <p:nvGrpSpPr>
        <p:cNvPr id="1" name="Shape 905"/>
        <p:cNvGrpSpPr/>
        <p:nvPr/>
      </p:nvGrpSpPr>
      <p:grpSpPr>
        <a:xfrm>
          <a:off x="0" y="0"/>
          <a:ext cx="0" cy="0"/>
          <a:chOff x="0" y="0"/>
          <a:chExt cx="0" cy="0"/>
        </a:xfrm>
      </p:grpSpPr>
      <p:sp>
        <p:nvSpPr>
          <p:cNvPr id="906" name="Google Shape;906;p206"/>
          <p:cNvSpPr txBox="1">
            <a:spLocks noGrp="1"/>
          </p:cNvSpPr>
          <p:nvPr>
            <p:ph type="sldNum" idx="12"/>
          </p:nvPr>
        </p:nvSpPr>
        <p:spPr>
          <a:xfrm>
            <a:off x="5979519" y="6540502"/>
            <a:ext cx="226619" cy="23053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9pPr>
          </a:lstStyle>
          <a:p>
            <a:pPr defTabSz="914016">
              <a:defRPr/>
            </a:pPr>
            <a:fld id="{00000000-1234-1234-1234-123412341234}" type="slidenum">
              <a:rPr lang="en-US" smtClean="0"/>
              <a:pPr defTabSz="914016">
                <a:defRPr/>
              </a:pPr>
              <a:t>‹#›</a:t>
            </a:fld>
            <a:endParaRPr lang="en-US"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289490383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06 - 1 column">
  <p:cSld name="06 - 1 column">
    <p:bg>
      <p:bgPr>
        <a:solidFill>
          <a:srgbClr val="FFFFFF"/>
        </a:solidFill>
        <a:effectLst/>
      </p:bgPr>
    </p:bg>
    <p:spTree>
      <p:nvGrpSpPr>
        <p:cNvPr id="1" name="Shape 2225"/>
        <p:cNvGrpSpPr/>
        <p:nvPr/>
      </p:nvGrpSpPr>
      <p:grpSpPr>
        <a:xfrm>
          <a:off x="0" y="0"/>
          <a:ext cx="0" cy="0"/>
          <a:chOff x="0" y="0"/>
          <a:chExt cx="0" cy="0"/>
        </a:xfrm>
      </p:grpSpPr>
      <p:sp>
        <p:nvSpPr>
          <p:cNvPr id="2226" name="Google Shape;2226;p359"/>
          <p:cNvSpPr txBox="1">
            <a:spLocks noGrp="1"/>
          </p:cNvSpPr>
          <p:nvPr>
            <p:ph type="ctrTitle"/>
          </p:nvPr>
        </p:nvSpPr>
        <p:spPr>
          <a:xfrm>
            <a:off x="2160569" y="284568"/>
            <a:ext cx="8084000" cy="1490800"/>
          </a:xfrm>
          <a:prstGeom prst="rect">
            <a:avLst/>
          </a:prstGeom>
        </p:spPr>
        <p:txBody>
          <a:bodyPr spcFirstLastPara="1" wrap="square" lIns="91400" tIns="91400" rIns="91400" bIns="91400" anchor="b" anchorCtr="0">
            <a:noAutofit/>
          </a:bodyPr>
          <a:lstStyle>
            <a:lvl1pPr lvl="0" rtl="0">
              <a:spcBef>
                <a:spcPts val="0"/>
              </a:spcBef>
              <a:spcAft>
                <a:spcPts val="0"/>
              </a:spcAft>
              <a:buSzPts val="2200"/>
              <a:buNone/>
              <a:defRPr sz="2931"/>
            </a:lvl1pPr>
            <a:lvl2pPr lvl="1" algn="ctr" rtl="0">
              <a:spcBef>
                <a:spcPts val="0"/>
              </a:spcBef>
              <a:spcAft>
                <a:spcPts val="0"/>
              </a:spcAft>
              <a:buSzPts val="2200"/>
              <a:buNone/>
              <a:defRPr sz="2931"/>
            </a:lvl2pPr>
            <a:lvl3pPr lvl="2" algn="ctr" rtl="0">
              <a:spcBef>
                <a:spcPts val="0"/>
              </a:spcBef>
              <a:spcAft>
                <a:spcPts val="0"/>
              </a:spcAft>
              <a:buSzPts val="2200"/>
              <a:buNone/>
              <a:defRPr sz="2931"/>
            </a:lvl3pPr>
            <a:lvl4pPr lvl="3" algn="ctr" rtl="0">
              <a:spcBef>
                <a:spcPts val="0"/>
              </a:spcBef>
              <a:spcAft>
                <a:spcPts val="0"/>
              </a:spcAft>
              <a:buSzPts val="2200"/>
              <a:buNone/>
              <a:defRPr sz="2931"/>
            </a:lvl4pPr>
            <a:lvl5pPr lvl="4" algn="ctr" rtl="0">
              <a:spcBef>
                <a:spcPts val="0"/>
              </a:spcBef>
              <a:spcAft>
                <a:spcPts val="0"/>
              </a:spcAft>
              <a:buSzPts val="2200"/>
              <a:buNone/>
              <a:defRPr sz="2931"/>
            </a:lvl5pPr>
            <a:lvl6pPr lvl="5" algn="ctr" rtl="0">
              <a:spcBef>
                <a:spcPts val="0"/>
              </a:spcBef>
              <a:spcAft>
                <a:spcPts val="0"/>
              </a:spcAft>
              <a:buSzPts val="2200"/>
              <a:buNone/>
              <a:defRPr sz="2931"/>
            </a:lvl6pPr>
            <a:lvl7pPr lvl="6" algn="ctr" rtl="0">
              <a:spcBef>
                <a:spcPts val="0"/>
              </a:spcBef>
              <a:spcAft>
                <a:spcPts val="0"/>
              </a:spcAft>
              <a:buSzPts val="2200"/>
              <a:buNone/>
              <a:defRPr sz="2931"/>
            </a:lvl7pPr>
            <a:lvl8pPr lvl="7" algn="ctr" rtl="0">
              <a:spcBef>
                <a:spcPts val="0"/>
              </a:spcBef>
              <a:spcAft>
                <a:spcPts val="0"/>
              </a:spcAft>
              <a:buSzPts val="2200"/>
              <a:buNone/>
              <a:defRPr sz="2931"/>
            </a:lvl8pPr>
            <a:lvl9pPr lvl="8" algn="ctr" rtl="0">
              <a:spcBef>
                <a:spcPts val="0"/>
              </a:spcBef>
              <a:spcAft>
                <a:spcPts val="0"/>
              </a:spcAft>
              <a:buSzPts val="2200"/>
              <a:buNone/>
              <a:defRPr sz="2931"/>
            </a:lvl9pPr>
          </a:lstStyle>
          <a:p>
            <a:endParaRPr/>
          </a:p>
        </p:txBody>
      </p:sp>
      <p:sp>
        <p:nvSpPr>
          <p:cNvPr id="2227" name="Google Shape;2227;p359"/>
          <p:cNvSpPr txBox="1">
            <a:spLocks noGrp="1"/>
          </p:cNvSpPr>
          <p:nvPr>
            <p:ph type="body" idx="1"/>
          </p:nvPr>
        </p:nvSpPr>
        <p:spPr>
          <a:xfrm>
            <a:off x="2160967" y="1917067"/>
            <a:ext cx="7955200" cy="3948400"/>
          </a:xfrm>
          <a:prstGeom prst="rect">
            <a:avLst/>
          </a:prstGeom>
        </p:spPr>
        <p:txBody>
          <a:bodyPr spcFirstLastPara="1" wrap="square" lIns="91400" tIns="91400" rIns="91400" bIns="91400" anchor="t" anchorCtr="0">
            <a:noAutofit/>
          </a:bodyPr>
          <a:lstStyle>
            <a:lvl1pPr marL="609351" lvl="0" indent="-406234" rtl="0">
              <a:spcBef>
                <a:spcPts val="0"/>
              </a:spcBef>
              <a:spcAft>
                <a:spcPts val="0"/>
              </a:spcAft>
              <a:buSzPts val="1200"/>
              <a:buChar char="●"/>
              <a:defRPr sz="1600"/>
            </a:lvl1pPr>
            <a:lvl2pPr marL="1218701" lvl="1" indent="-406234" rtl="0">
              <a:spcBef>
                <a:spcPts val="667"/>
              </a:spcBef>
              <a:spcAft>
                <a:spcPts val="0"/>
              </a:spcAft>
              <a:buSzPts val="1200"/>
              <a:buChar char="○"/>
              <a:defRPr sz="1600"/>
            </a:lvl2pPr>
            <a:lvl3pPr marL="1828052" lvl="2" indent="-406234" rtl="0">
              <a:spcBef>
                <a:spcPts val="667"/>
              </a:spcBef>
              <a:spcAft>
                <a:spcPts val="0"/>
              </a:spcAft>
              <a:buSzPts val="1200"/>
              <a:buChar char="■"/>
              <a:defRPr sz="1600"/>
            </a:lvl3pPr>
            <a:lvl4pPr marL="2437403" lvl="3" indent="-406234" rtl="0">
              <a:spcBef>
                <a:spcPts val="667"/>
              </a:spcBef>
              <a:spcAft>
                <a:spcPts val="0"/>
              </a:spcAft>
              <a:buSzPts val="1200"/>
              <a:buChar char="●"/>
              <a:defRPr sz="1600"/>
            </a:lvl4pPr>
            <a:lvl5pPr marL="3046754" lvl="4" indent="-406234" rtl="0">
              <a:spcBef>
                <a:spcPts val="667"/>
              </a:spcBef>
              <a:spcAft>
                <a:spcPts val="0"/>
              </a:spcAft>
              <a:buSzPts val="1200"/>
              <a:buChar char="○"/>
              <a:defRPr sz="1600"/>
            </a:lvl5pPr>
            <a:lvl6pPr marL="3656103" lvl="5" indent="-406234" rtl="0">
              <a:spcBef>
                <a:spcPts val="667"/>
              </a:spcBef>
              <a:spcAft>
                <a:spcPts val="0"/>
              </a:spcAft>
              <a:buSzPts val="1200"/>
              <a:buChar char="■"/>
              <a:defRPr sz="1600"/>
            </a:lvl6pPr>
            <a:lvl7pPr marL="4265454" lvl="6" indent="-406234" rtl="0">
              <a:spcBef>
                <a:spcPts val="667"/>
              </a:spcBef>
              <a:spcAft>
                <a:spcPts val="0"/>
              </a:spcAft>
              <a:buSzPts val="1200"/>
              <a:buChar char="●"/>
              <a:defRPr sz="1600"/>
            </a:lvl7pPr>
            <a:lvl8pPr marL="4874805" lvl="7" indent="-406234" rtl="0">
              <a:spcBef>
                <a:spcPts val="667"/>
              </a:spcBef>
              <a:spcAft>
                <a:spcPts val="0"/>
              </a:spcAft>
              <a:buSzPts val="1200"/>
              <a:buChar char="○"/>
              <a:defRPr sz="1600"/>
            </a:lvl8pPr>
            <a:lvl9pPr marL="5484157" lvl="8" indent="-406234" rtl="0">
              <a:spcBef>
                <a:spcPts val="667"/>
              </a:spcBef>
              <a:spcAft>
                <a:spcPts val="667"/>
              </a:spcAft>
              <a:buSzPts val="1200"/>
              <a:buChar char="■"/>
              <a:defRPr sz="1600"/>
            </a:lvl9pPr>
          </a:lstStyle>
          <a:p>
            <a:endParaRPr/>
          </a:p>
        </p:txBody>
      </p:sp>
    </p:spTree>
    <p:extLst>
      <p:ext uri="{BB962C8B-B14F-4D97-AF65-F5344CB8AC3E}">
        <p14:creationId xmlns:p14="http://schemas.microsoft.com/office/powerpoint/2010/main" val="40662270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3263"/>
        <p:cNvGrpSpPr/>
        <p:nvPr/>
      </p:nvGrpSpPr>
      <p:grpSpPr>
        <a:xfrm>
          <a:off x="0" y="0"/>
          <a:ext cx="0" cy="0"/>
          <a:chOff x="0" y="0"/>
          <a:chExt cx="0" cy="0"/>
        </a:xfrm>
      </p:grpSpPr>
      <p:sp>
        <p:nvSpPr>
          <p:cNvPr id="3264" name="Google Shape;3264;p602"/>
          <p:cNvSpPr txBox="1">
            <a:spLocks noGrp="1"/>
          </p:cNvSpPr>
          <p:nvPr>
            <p:ph type="title"/>
          </p:nvPr>
        </p:nvSpPr>
        <p:spPr>
          <a:xfrm>
            <a:off x="508001" y="304800"/>
            <a:ext cx="11176000" cy="8256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5062"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pic>
        <p:nvPicPr>
          <p:cNvPr id="3265" name="Google Shape;3265;p602" descr="footer-mark-github.pdf"/>
          <p:cNvPicPr preferRelativeResize="0"/>
          <p:nvPr userDrawn="1"/>
        </p:nvPicPr>
        <p:blipFill rotWithShape="1">
          <a:blip r:embed="rId2">
            <a:alphaModFix/>
          </a:blip>
          <a:srcRect/>
          <a:stretch/>
        </p:blipFill>
        <p:spPr>
          <a:xfrm>
            <a:off x="11557000" y="6412705"/>
            <a:ext cx="254000" cy="254000"/>
          </a:xfrm>
          <a:prstGeom prst="rect">
            <a:avLst/>
          </a:prstGeom>
          <a:noFill/>
          <a:ln>
            <a:noFill/>
          </a:ln>
        </p:spPr>
      </p:pic>
      <p:sp>
        <p:nvSpPr>
          <p:cNvPr id="3266" name="Google Shape;3266;p602"/>
          <p:cNvSpPr txBox="1">
            <a:spLocks noGrp="1"/>
          </p:cNvSpPr>
          <p:nvPr>
            <p:ph type="sldNum" idx="12"/>
          </p:nvPr>
        </p:nvSpPr>
        <p:spPr>
          <a:xfrm>
            <a:off x="5979517" y="6540500"/>
            <a:ext cx="226800" cy="230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866">
              <a:solidFill>
                <a:srgbClr val="000000"/>
              </a:solidFill>
              <a:latin typeface="Arial"/>
              <a:ea typeface="Arial"/>
              <a:cs typeface="Arial"/>
              <a:sym typeface="Arial"/>
            </a:endParaRPr>
          </a:p>
        </p:txBody>
      </p:sp>
    </p:spTree>
    <p:extLst>
      <p:ext uri="{BB962C8B-B14F-4D97-AF65-F5344CB8AC3E}">
        <p14:creationId xmlns:p14="http://schemas.microsoft.com/office/powerpoint/2010/main" val="265196591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37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210"/>
        <p:cNvGrpSpPr/>
        <p:nvPr/>
      </p:nvGrpSpPr>
      <p:grpSpPr>
        <a:xfrm>
          <a:off x="0" y="0"/>
          <a:ext cx="0" cy="0"/>
          <a:chOff x="0" y="0"/>
          <a:chExt cx="0" cy="0"/>
        </a:xfrm>
      </p:grpSpPr>
      <p:sp>
        <p:nvSpPr>
          <p:cNvPr id="211" name="Google Shape;211;p60"/>
          <p:cNvSpPr txBox="1">
            <a:spLocks noGrp="1"/>
          </p:cNvSpPr>
          <p:nvPr>
            <p:ph type="body" idx="1"/>
          </p:nvPr>
        </p:nvSpPr>
        <p:spPr>
          <a:xfrm>
            <a:off x="6532052"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a:lvl2pPr>
            <a:lvl3pPr marL="1828754" lvl="2" indent="-507987" algn="l" rtl="0">
              <a:lnSpc>
                <a:spcPct val="100000"/>
              </a:lnSpc>
              <a:spcBef>
                <a:spcPts val="2000"/>
              </a:spcBef>
              <a:spcAft>
                <a:spcPts val="0"/>
              </a:spcAft>
              <a:buSzPts val="2400"/>
              <a:buChar char="-"/>
              <a:defRPr/>
            </a:lvl3pPr>
            <a:lvl4pPr marL="2438339" lvl="3" indent="-507987" algn="l" rtl="0">
              <a:lnSpc>
                <a:spcPct val="100000"/>
              </a:lnSpc>
              <a:spcBef>
                <a:spcPts val="2000"/>
              </a:spcBef>
              <a:spcAft>
                <a:spcPts val="0"/>
              </a:spcAft>
              <a:buSzPts val="2400"/>
              <a:buChar char="-"/>
              <a:defRPr/>
            </a:lvl4pPr>
            <a:lvl5pPr marL="3047924" lvl="4" indent="-507987" algn="l" rtl="0">
              <a:lnSpc>
                <a:spcPct val="100000"/>
              </a:lnSpc>
              <a:spcBef>
                <a:spcPts val="2000"/>
              </a:spcBef>
              <a:spcAft>
                <a:spcPts val="0"/>
              </a:spcAft>
              <a:buSzPts val="2400"/>
              <a:buChar char="-"/>
              <a:defRPr/>
            </a:lvl5pPr>
            <a:lvl6pPr marL="3657509" lvl="5" indent="-507987" algn="l" rtl="0">
              <a:lnSpc>
                <a:spcPct val="100000"/>
              </a:lnSpc>
              <a:spcBef>
                <a:spcPts val="2000"/>
              </a:spcBef>
              <a:spcAft>
                <a:spcPts val="0"/>
              </a:spcAft>
              <a:buSzPts val="2400"/>
              <a:buChar char="-"/>
              <a:defRPr/>
            </a:lvl6pPr>
            <a:lvl7pPr marL="4267093" lvl="6" indent="-507987" algn="l" rtl="0">
              <a:lnSpc>
                <a:spcPct val="100000"/>
              </a:lnSpc>
              <a:spcBef>
                <a:spcPts val="2000"/>
              </a:spcBef>
              <a:spcAft>
                <a:spcPts val="0"/>
              </a:spcAft>
              <a:buSzPts val="2400"/>
              <a:buChar char="-"/>
              <a:defRPr/>
            </a:lvl7pPr>
            <a:lvl8pPr marL="4876678" lvl="7" indent="-507987" algn="l" rtl="0">
              <a:lnSpc>
                <a:spcPct val="100000"/>
              </a:lnSpc>
              <a:spcBef>
                <a:spcPts val="2000"/>
              </a:spcBef>
              <a:spcAft>
                <a:spcPts val="0"/>
              </a:spcAft>
              <a:buSzPts val="2400"/>
              <a:buChar char="-"/>
              <a:defRPr/>
            </a:lvl8pPr>
            <a:lvl9pPr marL="5486263" lvl="8" indent="-507987" algn="l" rtl="0">
              <a:lnSpc>
                <a:spcPct val="100000"/>
              </a:lnSpc>
              <a:spcBef>
                <a:spcPts val="2000"/>
              </a:spcBef>
              <a:spcAft>
                <a:spcPts val="0"/>
              </a:spcAft>
              <a:buSzPts val="2400"/>
              <a:buChar char="-"/>
              <a:defRPr/>
            </a:lvl9pPr>
          </a:lstStyle>
          <a:p>
            <a:endParaRPr/>
          </a:p>
        </p:txBody>
      </p:sp>
      <p:sp>
        <p:nvSpPr>
          <p:cNvPr id="212" name="Google Shape;212;p60"/>
          <p:cNvSpPr>
            <a:spLocks noGrp="1"/>
          </p:cNvSpPr>
          <p:nvPr>
            <p:ph type="pic" idx="2"/>
          </p:nvPr>
        </p:nvSpPr>
        <p:spPr>
          <a:xfrm>
            <a:off x="653205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213" name="Google Shape;213;p60"/>
          <p:cNvSpPr txBox="1">
            <a:spLocks noGrp="1"/>
          </p:cNvSpPr>
          <p:nvPr>
            <p:ph type="body" idx="3"/>
          </p:nvPr>
        </p:nvSpPr>
        <p:spPr>
          <a:xfrm>
            <a:off x="884376"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a:lvl2pPr>
            <a:lvl3pPr marL="1828754" lvl="2" indent="-507987" algn="l" rtl="0">
              <a:lnSpc>
                <a:spcPct val="100000"/>
              </a:lnSpc>
              <a:spcBef>
                <a:spcPts val="2000"/>
              </a:spcBef>
              <a:spcAft>
                <a:spcPts val="0"/>
              </a:spcAft>
              <a:buSzPts val="2400"/>
              <a:buChar char="-"/>
              <a:defRPr/>
            </a:lvl3pPr>
            <a:lvl4pPr marL="2438339" lvl="3" indent="-507987" algn="l" rtl="0">
              <a:lnSpc>
                <a:spcPct val="100000"/>
              </a:lnSpc>
              <a:spcBef>
                <a:spcPts val="2000"/>
              </a:spcBef>
              <a:spcAft>
                <a:spcPts val="0"/>
              </a:spcAft>
              <a:buSzPts val="2400"/>
              <a:buChar char="-"/>
              <a:defRPr/>
            </a:lvl4pPr>
            <a:lvl5pPr marL="3047924" lvl="4" indent="-507987" algn="l" rtl="0">
              <a:lnSpc>
                <a:spcPct val="100000"/>
              </a:lnSpc>
              <a:spcBef>
                <a:spcPts val="2000"/>
              </a:spcBef>
              <a:spcAft>
                <a:spcPts val="0"/>
              </a:spcAft>
              <a:buSzPts val="2400"/>
              <a:buChar char="-"/>
              <a:defRPr/>
            </a:lvl5pPr>
            <a:lvl6pPr marL="3657509" lvl="5" indent="-507987" algn="l" rtl="0">
              <a:lnSpc>
                <a:spcPct val="100000"/>
              </a:lnSpc>
              <a:spcBef>
                <a:spcPts val="2000"/>
              </a:spcBef>
              <a:spcAft>
                <a:spcPts val="0"/>
              </a:spcAft>
              <a:buSzPts val="2400"/>
              <a:buChar char="-"/>
              <a:defRPr/>
            </a:lvl6pPr>
            <a:lvl7pPr marL="4267093" lvl="6" indent="-507987" algn="l" rtl="0">
              <a:lnSpc>
                <a:spcPct val="100000"/>
              </a:lnSpc>
              <a:spcBef>
                <a:spcPts val="2000"/>
              </a:spcBef>
              <a:spcAft>
                <a:spcPts val="0"/>
              </a:spcAft>
              <a:buSzPts val="2400"/>
              <a:buChar char="-"/>
              <a:defRPr/>
            </a:lvl7pPr>
            <a:lvl8pPr marL="4876678" lvl="7" indent="-507987" algn="l" rtl="0">
              <a:lnSpc>
                <a:spcPct val="100000"/>
              </a:lnSpc>
              <a:spcBef>
                <a:spcPts val="2000"/>
              </a:spcBef>
              <a:spcAft>
                <a:spcPts val="0"/>
              </a:spcAft>
              <a:buSzPts val="2400"/>
              <a:buChar char="-"/>
              <a:defRPr/>
            </a:lvl8pPr>
            <a:lvl9pPr marL="5486263" lvl="8" indent="-507987" algn="l" rtl="0">
              <a:lnSpc>
                <a:spcPct val="100000"/>
              </a:lnSpc>
              <a:spcBef>
                <a:spcPts val="2000"/>
              </a:spcBef>
              <a:spcAft>
                <a:spcPts val="0"/>
              </a:spcAft>
              <a:buSzPts val="2400"/>
              <a:buChar char="-"/>
              <a:defRPr/>
            </a:lvl9pPr>
          </a:lstStyle>
          <a:p>
            <a:endParaRPr/>
          </a:p>
        </p:txBody>
      </p:sp>
      <p:sp>
        <p:nvSpPr>
          <p:cNvPr id="214" name="Google Shape;214;p60"/>
          <p:cNvSpPr>
            <a:spLocks noGrp="1"/>
          </p:cNvSpPr>
          <p:nvPr>
            <p:ph type="pic" idx="4"/>
          </p:nvPr>
        </p:nvSpPr>
        <p:spPr>
          <a:xfrm>
            <a:off x="884376"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215" name="Google Shape;215;p60"/>
          <p:cNvSpPr txBox="1">
            <a:spLocks noGrp="1"/>
          </p:cNvSpPr>
          <p:nvPr>
            <p:ph type="body" idx="5"/>
          </p:nvPr>
        </p:nvSpPr>
        <p:spPr>
          <a:xfrm>
            <a:off x="3706672"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a:lvl2pPr>
            <a:lvl3pPr marL="1828754" lvl="2" indent="-507987" algn="l" rtl="0">
              <a:lnSpc>
                <a:spcPct val="100000"/>
              </a:lnSpc>
              <a:spcBef>
                <a:spcPts val="2000"/>
              </a:spcBef>
              <a:spcAft>
                <a:spcPts val="0"/>
              </a:spcAft>
              <a:buSzPts val="2400"/>
              <a:buChar char="-"/>
              <a:defRPr/>
            </a:lvl3pPr>
            <a:lvl4pPr marL="2438339" lvl="3" indent="-507987" algn="l" rtl="0">
              <a:lnSpc>
                <a:spcPct val="100000"/>
              </a:lnSpc>
              <a:spcBef>
                <a:spcPts val="2000"/>
              </a:spcBef>
              <a:spcAft>
                <a:spcPts val="0"/>
              </a:spcAft>
              <a:buSzPts val="2400"/>
              <a:buChar char="-"/>
              <a:defRPr/>
            </a:lvl4pPr>
            <a:lvl5pPr marL="3047924" lvl="4" indent="-507987" algn="l" rtl="0">
              <a:lnSpc>
                <a:spcPct val="100000"/>
              </a:lnSpc>
              <a:spcBef>
                <a:spcPts val="2000"/>
              </a:spcBef>
              <a:spcAft>
                <a:spcPts val="0"/>
              </a:spcAft>
              <a:buSzPts val="2400"/>
              <a:buChar char="-"/>
              <a:defRPr/>
            </a:lvl5pPr>
            <a:lvl6pPr marL="3657509" lvl="5" indent="-507987" algn="l" rtl="0">
              <a:lnSpc>
                <a:spcPct val="100000"/>
              </a:lnSpc>
              <a:spcBef>
                <a:spcPts val="2000"/>
              </a:spcBef>
              <a:spcAft>
                <a:spcPts val="0"/>
              </a:spcAft>
              <a:buSzPts val="2400"/>
              <a:buChar char="-"/>
              <a:defRPr/>
            </a:lvl6pPr>
            <a:lvl7pPr marL="4267093" lvl="6" indent="-507987" algn="l" rtl="0">
              <a:lnSpc>
                <a:spcPct val="100000"/>
              </a:lnSpc>
              <a:spcBef>
                <a:spcPts val="2000"/>
              </a:spcBef>
              <a:spcAft>
                <a:spcPts val="0"/>
              </a:spcAft>
              <a:buSzPts val="2400"/>
              <a:buChar char="-"/>
              <a:defRPr/>
            </a:lvl7pPr>
            <a:lvl8pPr marL="4876678" lvl="7" indent="-507987" algn="l" rtl="0">
              <a:lnSpc>
                <a:spcPct val="100000"/>
              </a:lnSpc>
              <a:spcBef>
                <a:spcPts val="2000"/>
              </a:spcBef>
              <a:spcAft>
                <a:spcPts val="0"/>
              </a:spcAft>
              <a:buSzPts val="2400"/>
              <a:buChar char="-"/>
              <a:defRPr/>
            </a:lvl8pPr>
            <a:lvl9pPr marL="5486263" lvl="8" indent="-507987" algn="l" rtl="0">
              <a:lnSpc>
                <a:spcPct val="100000"/>
              </a:lnSpc>
              <a:spcBef>
                <a:spcPts val="2000"/>
              </a:spcBef>
              <a:spcAft>
                <a:spcPts val="0"/>
              </a:spcAft>
              <a:buSzPts val="2400"/>
              <a:buChar char="-"/>
              <a:defRPr/>
            </a:lvl9pPr>
          </a:lstStyle>
          <a:p>
            <a:endParaRPr/>
          </a:p>
        </p:txBody>
      </p:sp>
      <p:sp>
        <p:nvSpPr>
          <p:cNvPr id="216" name="Google Shape;216;p60"/>
          <p:cNvSpPr>
            <a:spLocks noGrp="1"/>
          </p:cNvSpPr>
          <p:nvPr>
            <p:ph type="pic" idx="6"/>
          </p:nvPr>
        </p:nvSpPr>
        <p:spPr>
          <a:xfrm>
            <a:off x="370667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217" name="Google Shape;217;p60"/>
          <p:cNvSpPr txBox="1">
            <a:spLocks noGrp="1"/>
          </p:cNvSpPr>
          <p:nvPr>
            <p:ph type="body" idx="7"/>
          </p:nvPr>
        </p:nvSpPr>
        <p:spPr>
          <a:xfrm>
            <a:off x="9378485"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a:lvl2pPr>
            <a:lvl3pPr marL="1828754" lvl="2" indent="-507987" algn="l" rtl="0">
              <a:lnSpc>
                <a:spcPct val="100000"/>
              </a:lnSpc>
              <a:spcBef>
                <a:spcPts val="2000"/>
              </a:spcBef>
              <a:spcAft>
                <a:spcPts val="0"/>
              </a:spcAft>
              <a:buSzPts val="2400"/>
              <a:buChar char="-"/>
              <a:defRPr/>
            </a:lvl3pPr>
            <a:lvl4pPr marL="2438339" lvl="3" indent="-507987" algn="l" rtl="0">
              <a:lnSpc>
                <a:spcPct val="100000"/>
              </a:lnSpc>
              <a:spcBef>
                <a:spcPts val="2000"/>
              </a:spcBef>
              <a:spcAft>
                <a:spcPts val="0"/>
              </a:spcAft>
              <a:buSzPts val="2400"/>
              <a:buChar char="-"/>
              <a:defRPr/>
            </a:lvl4pPr>
            <a:lvl5pPr marL="3047924" lvl="4" indent="-507987" algn="l" rtl="0">
              <a:lnSpc>
                <a:spcPct val="100000"/>
              </a:lnSpc>
              <a:spcBef>
                <a:spcPts val="2000"/>
              </a:spcBef>
              <a:spcAft>
                <a:spcPts val="0"/>
              </a:spcAft>
              <a:buSzPts val="2400"/>
              <a:buChar char="-"/>
              <a:defRPr/>
            </a:lvl5pPr>
            <a:lvl6pPr marL="3657509" lvl="5" indent="-507987" algn="l" rtl="0">
              <a:lnSpc>
                <a:spcPct val="100000"/>
              </a:lnSpc>
              <a:spcBef>
                <a:spcPts val="2000"/>
              </a:spcBef>
              <a:spcAft>
                <a:spcPts val="0"/>
              </a:spcAft>
              <a:buSzPts val="2400"/>
              <a:buChar char="-"/>
              <a:defRPr/>
            </a:lvl6pPr>
            <a:lvl7pPr marL="4267093" lvl="6" indent="-507987" algn="l" rtl="0">
              <a:lnSpc>
                <a:spcPct val="100000"/>
              </a:lnSpc>
              <a:spcBef>
                <a:spcPts val="2000"/>
              </a:spcBef>
              <a:spcAft>
                <a:spcPts val="0"/>
              </a:spcAft>
              <a:buSzPts val="2400"/>
              <a:buChar char="-"/>
              <a:defRPr/>
            </a:lvl7pPr>
            <a:lvl8pPr marL="4876678" lvl="7" indent="-507987" algn="l" rtl="0">
              <a:lnSpc>
                <a:spcPct val="100000"/>
              </a:lnSpc>
              <a:spcBef>
                <a:spcPts val="2000"/>
              </a:spcBef>
              <a:spcAft>
                <a:spcPts val="0"/>
              </a:spcAft>
              <a:buSzPts val="2400"/>
              <a:buChar char="-"/>
              <a:defRPr/>
            </a:lvl8pPr>
            <a:lvl9pPr marL="5486263" lvl="8" indent="-507987" algn="l" rtl="0">
              <a:lnSpc>
                <a:spcPct val="100000"/>
              </a:lnSpc>
              <a:spcBef>
                <a:spcPts val="2000"/>
              </a:spcBef>
              <a:spcAft>
                <a:spcPts val="0"/>
              </a:spcAft>
              <a:buSzPts val="2400"/>
              <a:buChar char="-"/>
              <a:defRPr/>
            </a:lvl9pPr>
          </a:lstStyle>
          <a:p>
            <a:endParaRPr/>
          </a:p>
        </p:txBody>
      </p:sp>
      <p:sp>
        <p:nvSpPr>
          <p:cNvPr id="218" name="Google Shape;218;p60"/>
          <p:cNvSpPr>
            <a:spLocks noGrp="1"/>
          </p:cNvSpPr>
          <p:nvPr>
            <p:ph type="pic" idx="8"/>
          </p:nvPr>
        </p:nvSpPr>
        <p:spPr>
          <a:xfrm>
            <a:off x="9378485"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pic>
        <p:nvPicPr>
          <p:cNvPr id="219" name="Google Shape;219;p60" descr="footer-mark-github.pdf"/>
          <p:cNvPicPr preferRelativeResize="0"/>
          <p:nvPr/>
        </p:nvPicPr>
        <p:blipFill rotWithShape="1">
          <a:blip r:embed="rId2">
            <a:alphaModFix/>
          </a:blip>
          <a:srcRect/>
          <a:stretch/>
        </p:blipFill>
        <p:spPr>
          <a:xfrm>
            <a:off x="11557000" y="6412705"/>
            <a:ext cx="254000" cy="254000"/>
          </a:xfrm>
          <a:prstGeom prst="rect">
            <a:avLst/>
          </a:prstGeom>
          <a:noFill/>
          <a:ln>
            <a:noFill/>
          </a:ln>
        </p:spPr>
      </p:pic>
      <p:sp>
        <p:nvSpPr>
          <p:cNvPr id="220" name="Google Shape;220;p60"/>
          <p:cNvSpPr txBox="1">
            <a:spLocks noGrp="1"/>
          </p:cNvSpPr>
          <p:nvPr>
            <p:ph type="title"/>
          </p:nvPr>
        </p:nvSpPr>
        <p:spPr>
          <a:xfrm>
            <a:off x="889000" y="508000"/>
            <a:ext cx="10414000" cy="8256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5067"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221" name="Google Shape;221;p60"/>
          <p:cNvSpPr txBox="1">
            <a:spLocks noGrp="1"/>
          </p:cNvSpPr>
          <p:nvPr>
            <p:ph type="sldNum" idx="12"/>
          </p:nvPr>
        </p:nvSpPr>
        <p:spPr>
          <a:xfrm>
            <a:off x="5979516" y="6540500"/>
            <a:ext cx="226800" cy="230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9pPr>
          </a:lstStyle>
          <a:p>
            <a:pPr marL="0" marR="0" lvl="0" indent="0" algn="ctr" defTabSz="914367" rtl="0" eaLnBrk="1" fontAlgn="auto" latinLnBrk="0" hangingPunct="1">
              <a:lnSpc>
                <a:spcPct val="100000"/>
              </a:lnSpc>
              <a:spcBef>
                <a:spcPts val="0"/>
              </a:spcBef>
              <a:spcAft>
                <a:spcPts val="0"/>
              </a:spcAft>
              <a:buClr>
                <a:srgbClr val="24292F"/>
              </a:buClr>
              <a:buSzPts val="900"/>
              <a:buFont typeface="Helvetica Neue"/>
              <a:buNone/>
              <a:tabLst/>
              <a:defRPr/>
            </a:pPr>
            <a:fld id="{00000000-1234-1234-1234-123412341234}" type="slidenum">
              <a:rPr kumimoji="0" lang="en" sz="1200" b="0" i="0" u="none" strike="noStrike" kern="1200" cap="none" spc="0" normalizeH="0" baseline="0" noProof="0" smtClean="0">
                <a:ln>
                  <a:noFill/>
                </a:ln>
                <a:solidFill>
                  <a:srgbClr val="24292F"/>
                </a:solidFill>
                <a:effectLst/>
                <a:uLnTx/>
                <a:uFillTx/>
                <a:latin typeface="Helvetica Neue"/>
                <a:sym typeface="Helvetica Neue"/>
              </a:rPr>
              <a:pPr marL="0" marR="0" lvl="0" indent="0" algn="ctr" defTabSz="914367" rtl="0" eaLnBrk="1" fontAlgn="auto" latinLnBrk="0" hangingPunct="1">
                <a:lnSpc>
                  <a:spcPct val="100000"/>
                </a:lnSpc>
                <a:spcBef>
                  <a:spcPts val="0"/>
                </a:spcBef>
                <a:spcAft>
                  <a:spcPts val="0"/>
                </a:spcAft>
                <a:buClr>
                  <a:srgbClr val="24292F"/>
                </a:buClr>
                <a:buSzPts val="900"/>
                <a:buFont typeface="Helvetica Neue"/>
                <a:buNone/>
                <a:tabLst/>
                <a:defRPr/>
              </a:pPr>
              <a:t>‹#›</a:t>
            </a:fld>
            <a:endParaRPr kumimoji="0" lang="en" sz="16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697336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2493"/>
        <p:cNvGrpSpPr/>
        <p:nvPr/>
      </p:nvGrpSpPr>
      <p:grpSpPr>
        <a:xfrm>
          <a:off x="0" y="0"/>
          <a:ext cx="0" cy="0"/>
          <a:chOff x="0" y="0"/>
          <a:chExt cx="0" cy="0"/>
        </a:xfrm>
      </p:grpSpPr>
      <p:sp>
        <p:nvSpPr>
          <p:cNvPr id="2494" name="Google Shape;2494;p615"/>
          <p:cNvSpPr txBox="1">
            <a:spLocks noGrp="1"/>
          </p:cNvSpPr>
          <p:nvPr>
            <p:ph type="title"/>
          </p:nvPr>
        </p:nvSpPr>
        <p:spPr>
          <a:xfrm>
            <a:off x="609600" y="304800"/>
            <a:ext cx="10972800" cy="678400"/>
          </a:xfrm>
          <a:prstGeom prst="rect">
            <a:avLst/>
          </a:prstGeom>
          <a:noFill/>
          <a:ln>
            <a:noFill/>
          </a:ln>
        </p:spPr>
        <p:txBody>
          <a:bodyPr spcFirstLastPara="1" wrap="square" lIns="19075" tIns="19075" rIns="19075" bIns="19075" anchor="ctr" anchorCtr="0">
            <a:noAutofit/>
          </a:bodyPr>
          <a:lstStyle>
            <a:lvl1pPr lvl="0" algn="ctr">
              <a:lnSpc>
                <a:spcPct val="100000"/>
              </a:lnSpc>
              <a:spcBef>
                <a:spcPts val="0"/>
              </a:spcBef>
              <a:spcAft>
                <a:spcPts val="0"/>
              </a:spcAft>
              <a:buClr>
                <a:srgbClr val="24292E"/>
              </a:buClr>
              <a:buSzPts val="3100"/>
              <a:buFont typeface="Quattrocento Sans"/>
              <a:buNone/>
              <a:defRPr sz="4000">
                <a:solidFill>
                  <a:srgbClr val="24292E"/>
                </a:solidFill>
              </a:defRPr>
            </a:lvl1pPr>
            <a:lvl2pPr lvl="1" algn="l">
              <a:lnSpc>
                <a:spcPct val="100000"/>
              </a:lnSpc>
              <a:spcBef>
                <a:spcPts val="0"/>
              </a:spcBef>
              <a:spcAft>
                <a:spcPts val="0"/>
              </a:spcAft>
              <a:buClr>
                <a:srgbClr val="FFFFFF"/>
              </a:buClr>
              <a:buSzPts val="4000"/>
              <a:buNone/>
              <a:defRPr sz="5300"/>
            </a:lvl2pPr>
            <a:lvl3pPr lvl="2" algn="l">
              <a:lnSpc>
                <a:spcPct val="100000"/>
              </a:lnSpc>
              <a:spcBef>
                <a:spcPts val="0"/>
              </a:spcBef>
              <a:spcAft>
                <a:spcPts val="0"/>
              </a:spcAft>
              <a:buClr>
                <a:srgbClr val="FFFFFF"/>
              </a:buClr>
              <a:buSzPts val="4000"/>
              <a:buNone/>
              <a:defRPr sz="5300"/>
            </a:lvl3pPr>
            <a:lvl4pPr lvl="3" algn="l">
              <a:lnSpc>
                <a:spcPct val="100000"/>
              </a:lnSpc>
              <a:spcBef>
                <a:spcPts val="0"/>
              </a:spcBef>
              <a:spcAft>
                <a:spcPts val="0"/>
              </a:spcAft>
              <a:buClr>
                <a:srgbClr val="FFFFFF"/>
              </a:buClr>
              <a:buSzPts val="4000"/>
              <a:buNone/>
              <a:defRPr sz="5300"/>
            </a:lvl4pPr>
            <a:lvl5pPr lvl="4" algn="l">
              <a:lnSpc>
                <a:spcPct val="100000"/>
              </a:lnSpc>
              <a:spcBef>
                <a:spcPts val="0"/>
              </a:spcBef>
              <a:spcAft>
                <a:spcPts val="0"/>
              </a:spcAft>
              <a:buClr>
                <a:srgbClr val="FFFFFF"/>
              </a:buClr>
              <a:buSzPts val="4000"/>
              <a:buNone/>
              <a:defRPr sz="5300"/>
            </a:lvl5pPr>
            <a:lvl6pPr lvl="5" algn="l">
              <a:lnSpc>
                <a:spcPct val="100000"/>
              </a:lnSpc>
              <a:spcBef>
                <a:spcPts val="0"/>
              </a:spcBef>
              <a:spcAft>
                <a:spcPts val="0"/>
              </a:spcAft>
              <a:buClr>
                <a:srgbClr val="FFFFFF"/>
              </a:buClr>
              <a:buSzPts val="4000"/>
              <a:buNone/>
              <a:defRPr sz="5300"/>
            </a:lvl6pPr>
            <a:lvl7pPr lvl="6" algn="l">
              <a:lnSpc>
                <a:spcPct val="100000"/>
              </a:lnSpc>
              <a:spcBef>
                <a:spcPts val="0"/>
              </a:spcBef>
              <a:spcAft>
                <a:spcPts val="0"/>
              </a:spcAft>
              <a:buClr>
                <a:srgbClr val="FFFFFF"/>
              </a:buClr>
              <a:buSzPts val="4000"/>
              <a:buNone/>
              <a:defRPr sz="5300"/>
            </a:lvl7pPr>
            <a:lvl8pPr lvl="7" algn="l">
              <a:lnSpc>
                <a:spcPct val="100000"/>
              </a:lnSpc>
              <a:spcBef>
                <a:spcPts val="0"/>
              </a:spcBef>
              <a:spcAft>
                <a:spcPts val="0"/>
              </a:spcAft>
              <a:buClr>
                <a:srgbClr val="FFFFFF"/>
              </a:buClr>
              <a:buSzPts val="4000"/>
              <a:buNone/>
              <a:defRPr sz="5300"/>
            </a:lvl8pPr>
            <a:lvl9pPr lvl="8" algn="l">
              <a:lnSpc>
                <a:spcPct val="100000"/>
              </a:lnSpc>
              <a:spcBef>
                <a:spcPts val="0"/>
              </a:spcBef>
              <a:spcAft>
                <a:spcPts val="0"/>
              </a:spcAft>
              <a:buClr>
                <a:srgbClr val="FFFFFF"/>
              </a:buClr>
              <a:buSzPts val="4000"/>
              <a:buNone/>
              <a:defRPr sz="5300"/>
            </a:lvl9pPr>
          </a:lstStyle>
          <a:p>
            <a:endParaRPr/>
          </a:p>
        </p:txBody>
      </p:sp>
    </p:spTree>
    <p:extLst>
      <p:ext uri="{BB962C8B-B14F-4D97-AF65-F5344CB8AC3E}">
        <p14:creationId xmlns:p14="http://schemas.microsoft.com/office/powerpoint/2010/main" val="14244849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4605"/>
        <p:cNvGrpSpPr/>
        <p:nvPr/>
      </p:nvGrpSpPr>
      <p:grpSpPr>
        <a:xfrm>
          <a:off x="0" y="0"/>
          <a:ext cx="0" cy="0"/>
          <a:chOff x="0" y="0"/>
          <a:chExt cx="0" cy="0"/>
        </a:xfrm>
      </p:grpSpPr>
      <p:sp>
        <p:nvSpPr>
          <p:cNvPr id="4606" name="Google Shape;4606;p110"/>
          <p:cNvSpPr txBox="1">
            <a:spLocks noGrp="1"/>
          </p:cNvSpPr>
          <p:nvPr>
            <p:ph type="title"/>
          </p:nvPr>
        </p:nvSpPr>
        <p:spPr>
          <a:xfrm>
            <a:off x="588264" y="457201"/>
            <a:ext cx="11018520" cy="4153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474003103"/>
      </p:ext>
    </p:extLst>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523939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 id="2147485403" r:id="rId116"/>
    <p:sldLayoutId id="2147485404" r:id="rId117"/>
    <p:sldLayoutId id="2147485405" r:id="rId118"/>
    <p:sldLayoutId id="2147485406" r:id="rId119"/>
    <p:sldLayoutId id="2147485407" r:id="rId120"/>
    <p:sldLayoutId id="2147485408" r:id="rId121"/>
    <p:sldLayoutId id="2147485409" r:id="rId122"/>
    <p:sldLayoutId id="2147485410" r:id="rId1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81.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2.png"/><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2.png"/><Relationship Id="rId18" Type="http://schemas.openxmlformats.org/officeDocument/2006/relationships/customXml" Target="../ink/ink16.xml"/><Relationship Id="rId3" Type="http://schemas.openxmlformats.org/officeDocument/2006/relationships/image" Target="../media/image57.png"/><Relationship Id="rId7" Type="http://schemas.openxmlformats.org/officeDocument/2006/relationships/customXml" Target="../ink/ink9.xml"/><Relationship Id="rId12" Type="http://schemas.openxmlformats.org/officeDocument/2006/relationships/customXml" Target="../ink/ink12.xml"/><Relationship Id="rId17" Type="http://schemas.openxmlformats.org/officeDocument/2006/relationships/customXml" Target="../ink/ink15.xml"/><Relationship Id="rId2" Type="http://schemas.openxmlformats.org/officeDocument/2006/relationships/notesSlide" Target="../notesSlides/notesSlide10.xml"/><Relationship Id="rId16"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59.png"/><Relationship Id="rId11" Type="http://schemas.openxmlformats.org/officeDocument/2006/relationships/customXml" Target="../ink/ink11.xml"/><Relationship Id="rId5" Type="http://schemas.openxmlformats.org/officeDocument/2006/relationships/image" Target="../media/image58.png"/><Relationship Id="rId15" Type="http://schemas.openxmlformats.org/officeDocument/2006/relationships/customXml" Target="../ink/ink14.xml"/><Relationship Id="rId10" Type="http://schemas.openxmlformats.org/officeDocument/2006/relationships/image" Target="../media/image61.png"/><Relationship Id="rId4" Type="http://schemas.openxmlformats.org/officeDocument/2006/relationships/hyperlink" Target="https://docs.github.com/en/code-security/secret-security/about-secret-scanning" TargetMode="External"/><Relationship Id="rId9" Type="http://schemas.openxmlformats.org/officeDocument/2006/relationships/customXml" Target="../ink/ink10.xml"/><Relationship Id="rId14" Type="http://schemas.openxmlformats.org/officeDocument/2006/relationships/customXml" Target="../ink/ink13.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hyperlink" Target="https://github.com/features/securit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github.com/en/github/administering-a-repository/about-secret-scanning" TargetMode="External"/><Relationship Id="rId2" Type="http://schemas.openxmlformats.org/officeDocument/2006/relationships/notesSlide" Target="../notesSlides/notesSlide12.xml"/><Relationship Id="rId1" Type="http://schemas.openxmlformats.org/officeDocument/2006/relationships/slideLayout" Target="../slideLayouts/slideLayout116.xml"/><Relationship Id="rId6" Type="http://schemas.openxmlformats.org/officeDocument/2006/relationships/hyperlink" Target="https://github.com/features/security" TargetMode="Externa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16.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security/blog/2021/02/25/microsoft-open-sources-codeql-queries-used-to-hunt-for-solorigate-activity/" TargetMode="External"/><Relationship Id="rId2" Type="http://schemas.openxmlformats.org/officeDocument/2006/relationships/notesSlide" Target="../notesSlides/notesSlide14.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18.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hyperlink" Target="https://github.blog/2020-12-08-new-from-universe-2020-dark-mode-github-sponsors-for-companies-and-more/#%f0%9f%9b%a0-continuous-delivery-support" TargetMode="External"/><Relationship Id="rId5" Type="http://schemas.openxmlformats.org/officeDocument/2006/relationships/hyperlink" Target="https://github.com/features/actions" TargetMode="Externa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16.xml"/><Relationship Id="rId5" Type="http://schemas.openxmlformats.org/officeDocument/2006/relationships/hyperlink" Target="https://github.com/mobile/" TargetMode="External"/><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93.xml"/><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hyperlink" Target="https://docs.github.com/en/discussions" TargetMode="External"/><Relationship Id="rId2" Type="http://schemas.openxmlformats.org/officeDocument/2006/relationships/notesSlide" Target="../notesSlides/notesSlide18.xml"/><Relationship Id="rId1" Type="http://schemas.openxmlformats.org/officeDocument/2006/relationships/slideLayout" Target="../slideLayouts/slideLayout116.xml"/><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16.xml"/><Relationship Id="rId6" Type="http://schemas.openxmlformats.org/officeDocument/2006/relationships/hyperlink" Target="https://github.com/Features/Codespaces" TargetMode="External"/><Relationship Id="rId5" Type="http://schemas.openxmlformats.org/officeDocument/2006/relationships/image" Target="../media/image81.tiff"/><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19.xml"/><Relationship Id="rId5" Type="http://schemas.openxmlformats.org/officeDocument/2006/relationships/image" Target="../media/image82.png"/><Relationship Id="rId4" Type="http://schemas.openxmlformats.org/officeDocument/2006/relationships/hyperlink" Target="https://github.blog/2021-06-29-introducing-github-copilot-ai-pair-programm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19.xml"/><Relationship Id="rId5" Type="http://schemas.openxmlformats.org/officeDocument/2006/relationships/hyperlink" Target="https://github.blog/2021-06-23-introducing-new-github-issues/" TargetMode="External"/><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5.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hyperlink" Target="https://aka.ms/azuredevdaylabs/devops" TargetMode="External"/><Relationship Id="rId4" Type="http://schemas.openxmlformats.org/officeDocument/2006/relationships/image" Target="../media/image86.svg"/></Relationships>
</file>

<file path=ppt/slides/_rels/slide28.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66.xml"/><Relationship Id="rId6" Type="http://schemas.openxmlformats.org/officeDocument/2006/relationships/hyperlink" Target="https://aka.ms/azuredevdaycontent" TargetMode="External"/><Relationship Id="rId5" Type="http://schemas.openxmlformats.org/officeDocument/2006/relationships/hyperlink" Target="https://aka.ms/azuredevdaysurvey" TargetMode="Externa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20.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github/roadmap/issues/132"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121.xml"/><Relationship Id="rId6" Type="http://schemas.openxmlformats.org/officeDocument/2006/relationships/image" Target="../media/image102.png"/><Relationship Id="rId11" Type="http://schemas.openxmlformats.org/officeDocument/2006/relationships/image" Target="../media/image65.svg"/><Relationship Id="rId5" Type="http://schemas.openxmlformats.org/officeDocument/2006/relationships/image" Target="../media/image101.png"/><Relationship Id="rId10" Type="http://schemas.openxmlformats.org/officeDocument/2006/relationships/image" Target="../media/image64.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6.png"/><Relationship Id="rId4"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blog/changelog" TargetMode="External"/><Relationship Id="rId2" Type="http://schemas.openxmlformats.org/officeDocument/2006/relationships/hyperlink" Target="https://github.com/github/roadmap/projects" TargetMode="External"/><Relationship Id="rId1" Type="http://schemas.openxmlformats.org/officeDocument/2006/relationships/slideLayout" Target="../slideLayouts/slideLayout19.xml"/><Relationship Id="rId4" Type="http://schemas.openxmlformats.org/officeDocument/2006/relationships/hyperlink" Target="https://docs.microsoft.com/en-us/Azure/DevOps/Release-Note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hyperlink" Target="https://github.com/github/roadmap/projects/1" TargetMode="External"/><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hyperlink" Target="https://github.blog/tag/changelog-recap/" TargetMode="External"/><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hyperlink" Target="https://github.blog/changelog" TargetMode="External"/><Relationship Id="rId5" Type="http://schemas.openxmlformats.org/officeDocument/2006/relationships/image" Target="../media/image119.png"/><Relationship Id="rId4" Type="http://schemas.openxmlformats.org/officeDocument/2006/relationships/hyperlink" Target="https://github.blo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19.xml"/><Relationship Id="rId5" Type="http://schemas.openxmlformats.org/officeDocument/2006/relationships/hyperlink" Target="https://github.blog/" TargetMode="External"/><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5.xml"/><Relationship Id="rId1" Type="http://schemas.openxmlformats.org/officeDocument/2006/relationships/slideLayout" Target="../slideLayouts/slideLayout19.xml"/><Relationship Id="rId5" Type="http://schemas.openxmlformats.org/officeDocument/2006/relationships/image" Target="../media/image119.png"/><Relationship Id="rId4" Type="http://schemas.openxmlformats.org/officeDocument/2006/relationships/hyperlink" Target="https://docs.microsoft.com/en-us/azure/devops/release-notes/features-timelin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19.xml"/><Relationship Id="rId5" Type="http://schemas.openxmlformats.org/officeDocument/2006/relationships/hyperlink" Target="https://blogs.msdn.microsoft.com/devops/" TargetMode="External"/><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122.xml"/><Relationship Id="rId5" Type="http://schemas.openxmlformats.org/officeDocument/2006/relationships/hyperlink" Target="https://aka.ms/GHSales" TargetMode="External"/><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hyperlink" Target="http://docs.microsoft.com/Learn/" TargetMode="External"/><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9.xml"/><Relationship Id="rId1" Type="http://schemas.openxmlformats.org/officeDocument/2006/relationships/slideLayout" Target="../slideLayouts/slideLayout19.xml"/><Relationship Id="rId5" Type="http://schemas.openxmlformats.org/officeDocument/2006/relationships/hyperlink" Target="https://docs.microsoft.com/en-us/learn/github" TargetMode="External"/><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19.xml"/><Relationship Id="rId5" Type="http://schemas.openxmlformats.org/officeDocument/2006/relationships/hyperlink" Target="https://docs.microsoft.com/en-us/learn/paths/devops-dojo-white-belt-foundation" TargetMode="External"/><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1.xml"/><Relationship Id="rId1" Type="http://schemas.openxmlformats.org/officeDocument/2006/relationships/slideLayout" Target="../slideLayouts/slideLayout19.xml"/><Relationship Id="rId5" Type="http://schemas.openxmlformats.org/officeDocument/2006/relationships/hyperlink" Target="https://lab.github.com/" TargetMode="External"/><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hyperlink" Target="https://www.azuredevopslabs.com/" TargetMode="Externa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3.xml"/><Relationship Id="rId1" Type="http://schemas.openxmlformats.org/officeDocument/2006/relationships/slideLayout" Target="../slideLayouts/slideLayout19.xml"/><Relationship Id="rId5" Type="http://schemas.openxmlformats.org/officeDocument/2006/relationships/image" Target="../media/image119.png"/><Relationship Id="rId4" Type="http://schemas.openxmlformats.org/officeDocument/2006/relationships/hyperlink" Target="https://docs.github.com/en"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hyperlink" Target="https://docs.microsoft.com/en-us/azure/devops" TargetMode="External"/><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hyperlink" Target="https://docs.microsoft.com/en-us/azure/devops/user-guide/services?view=vsts" TargetMode="External"/><Relationship Id="rId5" Type="http://schemas.openxmlformats.org/officeDocument/2006/relationships/hyperlink" Target="https://docs.microsoft.com/en-us/azure/devops/user-guide/concepts?view=vsts" TargetMode="External"/><Relationship Id="rId4" Type="http://schemas.openxmlformats.org/officeDocument/2006/relationships/image" Target="../media/image119.png"/></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5.xml"/><Relationship Id="rId1" Type="http://schemas.openxmlformats.org/officeDocument/2006/relationships/slideLayout" Target="../slideLayouts/slideLayout19.xml"/><Relationship Id="rId5" Type="http://schemas.openxmlformats.org/officeDocument/2006/relationships/hyperlink" Target="https://youtube.com/playlist?list=PLNMUSSKcxKjdBYnOCQ8mohwlP3N7t-yHp" TargetMode="External"/><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48.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ustomer-stories/postmates" TargetMode="External"/><Relationship Id="rId2" Type="http://schemas.openxmlformats.org/officeDocument/2006/relationships/notesSlide" Target="../notesSlides/notesSlide56.xml"/><Relationship Id="rId1" Type="http://schemas.openxmlformats.org/officeDocument/2006/relationships/slideLayout" Target="../slideLayouts/slideLayout19.xml"/><Relationship Id="rId6" Type="http://schemas.openxmlformats.org/officeDocument/2006/relationships/hyperlink" Target="https://github.com/customer-stories?type=enterprise" TargetMode="External"/><Relationship Id="rId5" Type="http://schemas.openxmlformats.org/officeDocument/2006/relationships/hyperlink" Target="http://aka.ms/AzureDevOpsCustomerStories" TargetMode="External"/><Relationship Id="rId4" Type="http://schemas.openxmlformats.org/officeDocument/2006/relationships/hyperlink" Target="https://github.com/customer-stories/mckesson"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customer-stories/mckesson" TargetMode="External"/><Relationship Id="rId2" Type="http://schemas.openxmlformats.org/officeDocument/2006/relationships/notesSlide" Target="../notesSlides/notesSlide57.xml"/><Relationship Id="rId1" Type="http://schemas.openxmlformats.org/officeDocument/2006/relationships/slideLayout" Target="../slideLayouts/slideLayout19.xml"/><Relationship Id="rId6" Type="http://schemas.openxmlformats.org/officeDocument/2006/relationships/hyperlink" Target="https://github.com/customer-stories?anchor=results&amp;industry=healthcare&amp;type=enterprise" TargetMode="External"/><Relationship Id="rId5" Type="http://schemas.openxmlformats.org/officeDocument/2006/relationships/hyperlink" Target="http://aka.ms/AzureDevOpsCustomerStories" TargetMode="External"/><Relationship Id="rId4" Type="http://schemas.openxmlformats.org/officeDocument/2006/relationships/hyperlink" Target="https://customers.microsoft.com/en-us/story/769786-sentara-healthcare-health-provider-azure"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github.com/customer-stories?anchor=results&amp;industry=financial-services&amp;type=enterprise" TargetMode="External"/><Relationship Id="rId3" Type="http://schemas.openxmlformats.org/officeDocument/2006/relationships/hyperlink" Target="https://github.com/customer-stories/societe-generale" TargetMode="External"/><Relationship Id="rId7" Type="http://schemas.openxmlformats.org/officeDocument/2006/relationships/hyperlink" Target="http://aka.ms/AzureDevOpsCustomerStories" TargetMode="External"/><Relationship Id="rId2" Type="http://schemas.openxmlformats.org/officeDocument/2006/relationships/notesSlide" Target="../notesSlides/notesSlide58.xml"/><Relationship Id="rId1" Type="http://schemas.openxmlformats.org/officeDocument/2006/relationships/slideLayout" Target="../slideLayouts/slideLayout19.xml"/><Relationship Id="rId6" Type="http://schemas.openxmlformats.org/officeDocument/2006/relationships/hyperlink" Target="https://github.com/customer-stories/nubank" TargetMode="External"/><Relationship Id="rId5" Type="http://schemas.openxmlformats.org/officeDocument/2006/relationships/hyperlink" Target="https://customers.microsoft.com/en-us/story/van-lanschot" TargetMode="External"/><Relationship Id="rId4" Type="http://schemas.openxmlformats.org/officeDocument/2006/relationships/hyperlink" Target="https://customers.microsoft.com/en-us/story/825340-fastmarkets"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github.com/customer-stories?type=enterprise" TargetMode="External"/><Relationship Id="rId3" Type="http://schemas.openxmlformats.org/officeDocument/2006/relationships/hyperlink" Target="https://github.com/customer-stories/nationwide" TargetMode="External"/><Relationship Id="rId7" Type="http://schemas.openxmlformats.org/officeDocument/2006/relationships/hyperlink" Target="http://aka.ms/AzureDevOpsCustomerStories" TargetMode="External"/><Relationship Id="rId2" Type="http://schemas.openxmlformats.org/officeDocument/2006/relationships/notesSlide" Target="../notesSlides/notesSlide59.xml"/><Relationship Id="rId1" Type="http://schemas.openxmlformats.org/officeDocument/2006/relationships/slideLayout" Target="../slideLayouts/slideLayout19.xml"/><Relationship Id="rId6" Type="http://schemas.openxmlformats.org/officeDocument/2006/relationships/hyperlink" Target="https://customers.microsoft.com/en-us/story/geico" TargetMode="External"/><Relationship Id="rId5" Type="http://schemas.openxmlformats.org/officeDocument/2006/relationships/hyperlink" Target="https://github.com/customer-stories/iag" TargetMode="External"/><Relationship Id="rId4" Type="http://schemas.openxmlformats.org/officeDocument/2006/relationships/hyperlink" Target="https://github.com/customer-stories/the-hartford"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0.xml"/><Relationship Id="rId1" Type="http://schemas.openxmlformats.org/officeDocument/2006/relationships/slideLayout" Target="../slideLayouts/slideLayout123.xml"/><Relationship Id="rId4" Type="http://schemas.openxmlformats.org/officeDocument/2006/relationships/hyperlink" Target="mailto:jim.blizzard@microsoft.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github.com/about" TargetMode="External"/><Relationship Id="rId2" Type="http://schemas.openxmlformats.org/officeDocument/2006/relationships/notesSlide" Target="../notesSlides/notesSlide6.xml"/><Relationship Id="rId1" Type="http://schemas.openxmlformats.org/officeDocument/2006/relationships/slideLayout" Target="../slideLayouts/slideLayout1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3.xml"/><Relationship Id="rId4" Type="http://schemas.openxmlformats.org/officeDocument/2006/relationships/hyperlink" Target="https://aka.ms/azuredevdaysurvey"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137.png"/><Relationship Id="rId7"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7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aka.ms/azuredevdaylab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7.xml"/><Relationship Id="rId1" Type="http://schemas.openxmlformats.org/officeDocument/2006/relationships/slideLayout" Target="../slideLayouts/slideLayout42.xml"/><Relationship Id="rId5" Type="http://schemas.openxmlformats.org/officeDocument/2006/relationships/image" Target="../media/image56.emf"/><Relationship Id="rId4" Type="http://schemas.openxmlformats.org/officeDocument/2006/relationships/image" Target="../media/image55.emf"/></Relationships>
</file>

<file path=ppt/slides/_rels/slide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customXml" Target="../ink/ink5.xml"/><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2.png"/><Relationship Id="rId17" Type="http://schemas.openxmlformats.org/officeDocument/2006/relationships/customXml" Target="../ink/ink8.xml"/><Relationship Id="rId2" Type="http://schemas.openxmlformats.org/officeDocument/2006/relationships/notesSlide" Target="../notesSlides/notesSlide8.xml"/><Relationship Id="rId16" Type="http://schemas.openxmlformats.org/officeDocument/2006/relationships/customXml" Target="../ink/ink7.xml"/><Relationship Id="rId1" Type="http://schemas.openxmlformats.org/officeDocument/2006/relationships/slideLayout" Target="../slideLayouts/slideLayout19.xml"/><Relationship Id="rId6" Type="http://schemas.openxmlformats.org/officeDocument/2006/relationships/customXml" Target="../ink/ink1.xml"/><Relationship Id="rId11" Type="http://schemas.openxmlformats.org/officeDocument/2006/relationships/customXml" Target="../ink/ink4.xml"/><Relationship Id="rId5" Type="http://schemas.openxmlformats.org/officeDocument/2006/relationships/image" Target="../media/image59.png"/><Relationship Id="rId15" Type="http://schemas.openxmlformats.org/officeDocument/2006/relationships/image" Target="../media/image63.png"/><Relationship Id="rId10" Type="http://schemas.openxmlformats.org/officeDocument/2006/relationships/customXml" Target="../ink/ink3.xml"/><Relationship Id="rId4" Type="http://schemas.openxmlformats.org/officeDocument/2006/relationships/image" Target="../media/image58.png"/><Relationship Id="rId9" Type="http://schemas.openxmlformats.org/officeDocument/2006/relationships/image" Target="../media/image61.png"/><Relationship Id="rId1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lstStyle/>
          <a:p>
            <a:pPr algn="ctr"/>
            <a:r>
              <a:rPr lang="en-US" sz="180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a:lstStyle/>
          <a:p>
            <a:pPr algn="ctr"/>
            <a:r>
              <a:rPr lang="en-US" sz="2800"/>
              <a:t>Jim Blizzard</a:t>
            </a:r>
          </a:p>
        </p:txBody>
      </p:sp>
      <p:sp>
        <p:nvSpPr>
          <p:cNvPr id="21" name="TextBox 20">
            <a:extLst>
              <a:ext uri="{FF2B5EF4-FFF2-40B4-BE49-F238E27FC236}">
                <a16:creationId xmlns:a16="http://schemas.microsoft.com/office/drawing/2014/main" id="{C715A1A4-CD97-472A-896A-2D78E409FCD4}"/>
              </a:ext>
            </a:extLst>
          </p:cNvPr>
          <p:cNvSpPr txBox="1"/>
          <p:nvPr/>
        </p:nvSpPr>
        <p:spPr>
          <a:xfrm>
            <a:off x="6927684" y="4918551"/>
            <a:ext cx="3919084" cy="276999"/>
          </a:xfrm>
          <a:prstGeom prst="rect">
            <a:avLst/>
          </a:prstGeom>
          <a:noFill/>
        </p:spPr>
        <p:txBody>
          <a:bodyPr wrap="square" lIns="0" tIns="0" rIns="0" bIns="0" rtlCol="0">
            <a:spAutoFit/>
          </a:bodyPr>
          <a:lstStyle/>
          <a:p>
            <a:r>
              <a:rPr lang="en-US" sz="1800"/>
              <a:t>jim.blizzard@microsoft.com</a:t>
            </a:r>
            <a:endParaRPr lang="en-US" sz="1800">
              <a:latin typeface="Segoe UI" panose="020B0502040204020203" pitchFamily="34" charset="0"/>
            </a:endParaRPr>
          </a:p>
        </p:txBody>
      </p:sp>
      <p:pic>
        <p:nvPicPr>
          <p:cNvPr id="13" name="Graphic 12">
            <a:extLst>
              <a:ext uri="{FF2B5EF4-FFF2-40B4-BE49-F238E27FC236}">
                <a16:creationId xmlns:a16="http://schemas.microsoft.com/office/drawing/2014/main" id="{F9E0B09C-2D94-4B2E-AACB-1D8466E85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0951" y="5412365"/>
            <a:ext cx="355765" cy="355765"/>
          </a:xfrm>
          <a:prstGeom prst="rect">
            <a:avLst/>
          </a:prstGeom>
        </p:spPr>
      </p:pic>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1900" y="4866266"/>
            <a:ext cx="393700"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5420" y="5920529"/>
            <a:ext cx="351296" cy="351296"/>
          </a:xfrm>
          <a:prstGeom prst="rect">
            <a:avLst/>
          </a:prstGeom>
        </p:spPr>
      </p:pic>
      <p:sp>
        <p:nvSpPr>
          <p:cNvPr id="24" name="TextBox 23">
            <a:extLst>
              <a:ext uri="{FF2B5EF4-FFF2-40B4-BE49-F238E27FC236}">
                <a16:creationId xmlns:a16="http://schemas.microsoft.com/office/drawing/2014/main" id="{F87043AA-A8C0-4436-A68C-066671263920}"/>
              </a:ext>
            </a:extLst>
          </p:cNvPr>
          <p:cNvSpPr txBox="1"/>
          <p:nvPr/>
        </p:nvSpPr>
        <p:spPr>
          <a:xfrm>
            <a:off x="6810375" y="5398798"/>
            <a:ext cx="6762750" cy="369332"/>
          </a:xfrm>
          <a:prstGeom prst="rect">
            <a:avLst/>
          </a:prstGeom>
          <a:noFill/>
        </p:spPr>
        <p:txBody>
          <a:bodyPr wrap="square">
            <a:spAutoFit/>
          </a:bodyPr>
          <a:lstStyle/>
          <a:p>
            <a:r>
              <a:rPr lang="en-US" sz="1800"/>
              <a:t>https://www.linkedin.com/in/jimblizzard/</a:t>
            </a:r>
          </a:p>
        </p:txBody>
      </p:sp>
      <p:sp>
        <p:nvSpPr>
          <p:cNvPr id="28" name="TextBox 27">
            <a:extLst>
              <a:ext uri="{FF2B5EF4-FFF2-40B4-BE49-F238E27FC236}">
                <a16:creationId xmlns:a16="http://schemas.microsoft.com/office/drawing/2014/main" id="{6E5B1544-D3B5-43EE-9BF7-A49B31FDBA1D}"/>
              </a:ext>
            </a:extLst>
          </p:cNvPr>
          <p:cNvSpPr txBox="1"/>
          <p:nvPr/>
        </p:nvSpPr>
        <p:spPr>
          <a:xfrm>
            <a:off x="6810375" y="5911511"/>
            <a:ext cx="3660775" cy="369332"/>
          </a:xfrm>
          <a:prstGeom prst="rect">
            <a:avLst/>
          </a:prstGeom>
          <a:noFill/>
        </p:spPr>
        <p:txBody>
          <a:bodyPr wrap="square">
            <a:spAutoFit/>
          </a:bodyPr>
          <a:lstStyle/>
          <a:p>
            <a:r>
              <a:rPr lang="en-US" sz="1800"/>
              <a:t>https://</a:t>
            </a:r>
            <a:r>
              <a:rPr lang="en-US" sz="1800" err="1"/>
              <a:t>github.com</a:t>
            </a:r>
            <a:r>
              <a:rPr lang="en-US" sz="1800"/>
              <a:t>/</a:t>
            </a:r>
            <a:r>
              <a:rPr lang="en-US" sz="1800" err="1"/>
              <a:t>jimblizzard</a:t>
            </a:r>
            <a:endParaRPr lang="en-US" sz="1800"/>
          </a:p>
        </p:txBody>
      </p:sp>
      <p:pic>
        <p:nvPicPr>
          <p:cNvPr id="7" name="Picture Placeholder 6" descr="A picture containing person, person, wall, indoor&#10;&#10;Description automatically generated">
            <a:extLst>
              <a:ext uri="{FF2B5EF4-FFF2-40B4-BE49-F238E27FC236}">
                <a16:creationId xmlns:a16="http://schemas.microsoft.com/office/drawing/2014/main" id="{3DF097BF-9C09-1C42-95E3-2C04520145AA}"/>
              </a:ext>
            </a:extLst>
          </p:cNvPr>
          <p:cNvPicPr>
            <a:picLocks noGrp="1" noChangeAspect="1"/>
          </p:cNvPicPr>
          <p:nvPr>
            <p:ph type="pic" sz="quarter" idx="17"/>
          </p:nvPr>
        </p:nvPicPr>
        <p:blipFill rotWithShape="1">
          <a:blip r:embed="rId9"/>
          <a:srcRect t="8462" b="8462"/>
          <a:stretch>
            <a:fillRect/>
          </a:stretch>
        </p:blipFill>
        <p:spPr>
          <a:xfrm>
            <a:off x="7124259" y="742200"/>
            <a:ext cx="2487935" cy="2487935"/>
          </a:xfrm>
        </p:spPr>
      </p:pic>
      <p:pic>
        <p:nvPicPr>
          <p:cNvPr id="2" name="Picture 1" descr="Icon&#10;&#10;Description automatically generated">
            <a:extLst>
              <a:ext uri="{FF2B5EF4-FFF2-40B4-BE49-F238E27FC236}">
                <a16:creationId xmlns:a16="http://schemas.microsoft.com/office/drawing/2014/main" id="{5475AF61-FCDF-4815-BAC5-AA66E21F47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8239" y="1558093"/>
            <a:ext cx="2667810" cy="2667810"/>
          </a:xfrm>
          <a:prstGeom prst="rect">
            <a:avLst/>
          </a:prstGeom>
        </p:spPr>
      </p:pic>
      <p:sp>
        <p:nvSpPr>
          <p:cNvPr id="5" name="TextBox 4">
            <a:extLst>
              <a:ext uri="{FF2B5EF4-FFF2-40B4-BE49-F238E27FC236}">
                <a16:creationId xmlns:a16="http://schemas.microsoft.com/office/drawing/2014/main" id="{A63911E7-5E03-4E0E-A86C-97BD7D01904E}"/>
              </a:ext>
            </a:extLst>
          </p:cNvPr>
          <p:cNvSpPr txBox="1"/>
          <p:nvPr/>
        </p:nvSpPr>
        <p:spPr>
          <a:xfrm>
            <a:off x="568786" y="4163072"/>
            <a:ext cx="2986715" cy="553998"/>
          </a:xfrm>
          <a:prstGeom prst="rect">
            <a:avLst/>
          </a:prstGeom>
          <a:noFill/>
        </p:spPr>
        <p:txBody>
          <a:bodyPr wrap="none" lIns="0" tIns="0" rIns="0" bIns="0" rtlCol="0">
            <a:spAutoFit/>
          </a:bodyPr>
          <a:lstStyle/>
          <a:p>
            <a:pPr algn="l"/>
            <a:r>
              <a:rPr lang="en-US" sz="3600">
                <a:solidFill>
                  <a:schemeClr val="accent3"/>
                </a:solidFill>
              </a:rPr>
              <a:t>Azure Dev Day</a:t>
            </a:r>
          </a:p>
        </p:txBody>
      </p:sp>
    </p:spTree>
    <p:extLst>
      <p:ext uri="{BB962C8B-B14F-4D97-AF65-F5344CB8AC3E}">
        <p14:creationId xmlns:p14="http://schemas.microsoft.com/office/powerpoint/2010/main" val="927735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 name="Title 1">
            <a:extLst>
              <a:ext uri="{FF2B5EF4-FFF2-40B4-BE49-F238E27FC236}">
                <a16:creationId xmlns:a16="http://schemas.microsoft.com/office/drawing/2014/main" id="{2D04E62B-6F58-48BB-8B44-820A464E3C9F}"/>
              </a:ext>
              <a:ext uri="{C183D7F6-B498-43B3-948B-1728B52AA6E4}">
                <adec:decorative xmlns:adec="http://schemas.microsoft.com/office/drawing/2017/decorative" val="1"/>
              </a:ext>
            </a:extLst>
          </p:cNvPr>
          <p:cNvSpPr>
            <a:spLocks noGrp="1"/>
          </p:cNvSpPr>
          <p:nvPr>
            <p:ph type="title"/>
          </p:nvPr>
        </p:nvSpPr>
        <p:spPr>
          <a:xfrm>
            <a:off x="589825" y="-553025"/>
            <a:ext cx="11015394" cy="553998"/>
          </a:xfrm>
        </p:spPr>
        <p:txBody>
          <a:bodyPr vert="horz" wrap="square" lIns="0" tIns="0" rIns="0" bIns="0" rtlCol="0" anchor="b">
            <a:spAutoFit/>
          </a:bodyPr>
          <a:lstStyle/>
          <a:p>
            <a:r>
              <a:rPr lang="en-US">
                <a:noFill/>
              </a:rPr>
              <a:t>Azure</a:t>
            </a:r>
          </a:p>
        </p:txBody>
      </p:sp>
      <p:sp>
        <p:nvSpPr>
          <p:cNvPr id="41" name="Title 16">
            <a:extLst>
              <a:ext uri="{FF2B5EF4-FFF2-40B4-BE49-F238E27FC236}">
                <a16:creationId xmlns:a16="http://schemas.microsoft.com/office/drawing/2014/main" id="{8B7553F5-E8A9-4E72-9B9D-6B9E4A7B1435}"/>
              </a:ext>
            </a:extLst>
          </p:cNvPr>
          <p:cNvSpPr txBox="1">
            <a:spLocks/>
          </p:cNvSpPr>
          <p:nvPr/>
        </p:nvSpPr>
        <p:spPr>
          <a:xfrm>
            <a:off x="589825" y="458044"/>
            <a:ext cx="1101539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a:gradFill>
                  <a:gsLst>
                    <a:gs pos="1250">
                      <a:srgbClr val="000000"/>
                    </a:gs>
                    <a:gs pos="100000">
                      <a:srgbClr val="000000"/>
                    </a:gs>
                  </a:gsLst>
                  <a:lin ang="5400000" scaled="0"/>
                </a:gradFill>
                <a:latin typeface="Segoe UI Semibold"/>
              </a:rPr>
              <a:t>DevOps Phases</a:t>
            </a:r>
          </a:p>
        </p:txBody>
      </p:sp>
      <p:sp>
        <p:nvSpPr>
          <p:cNvPr id="227" name="Google Shape;227;p63">
            <a:extLst>
              <a:ext uri="{C183D7F6-B498-43B3-948B-1728B52AA6E4}">
                <adec:decorative xmlns:adec="http://schemas.microsoft.com/office/drawing/2017/decorative" val="1"/>
              </a:ext>
            </a:extLst>
          </p:cNvPr>
          <p:cNvSpPr/>
          <p:nvPr/>
        </p:nvSpPr>
        <p:spPr>
          <a:xfrm>
            <a:off x="589827" y="3239806"/>
            <a:ext cx="10963142" cy="684430"/>
          </a:xfrm>
          <a:custGeom>
            <a:avLst/>
            <a:gdLst/>
            <a:ahLst/>
            <a:cxnLst/>
            <a:rect l="l" t="t" r="r" b="b"/>
            <a:pathLst>
              <a:path w="9563592" h="1134735" extrusionOk="0">
                <a:moveTo>
                  <a:pt x="403619" y="1134735"/>
                </a:moveTo>
                <a:lnTo>
                  <a:pt x="0" y="1134319"/>
                </a:lnTo>
                <a:lnTo>
                  <a:pt x="0" y="0"/>
                </a:lnTo>
                <a:lnTo>
                  <a:pt x="9563592" y="0"/>
                </a:lnTo>
                <a:lnTo>
                  <a:pt x="9563592" y="1134319"/>
                </a:lnTo>
                <a:lnTo>
                  <a:pt x="9238605" y="1132834"/>
                </a:lnTo>
              </a:path>
            </a:pathLst>
          </a:custGeom>
          <a:noFill/>
          <a:ln w="38100" cap="flat" cmpd="sng">
            <a:solidFill>
              <a:srgbClr val="BFBFBF"/>
            </a:solidFill>
            <a:prstDash val="solid"/>
            <a:round/>
            <a:headEnd type="arrow" w="med" len="sm"/>
            <a:tailEnd type="none" w="sm" len="sm"/>
          </a:ln>
        </p:spPr>
        <p:txBody>
          <a:bodyPr spcFirstLastPara="1" wrap="square" lIns="182815" tIns="146258" rIns="182815" bIns="146258" anchor="t" anchorCtr="0">
            <a:noAutofit/>
          </a:bodyPr>
          <a:lstStyle/>
          <a:p>
            <a:pPr defTabSz="914016">
              <a:defRPr/>
            </a:pPr>
            <a:endParaRPr sz="2000">
              <a:solidFill>
                <a:srgbClr val="FFFFFF"/>
              </a:solidFill>
              <a:latin typeface="Quattrocento Sans"/>
              <a:ea typeface="Quattrocento Sans"/>
              <a:cs typeface="Quattrocento Sans"/>
              <a:sym typeface="Quattrocento Sans"/>
            </a:endParaRPr>
          </a:p>
        </p:txBody>
      </p:sp>
      <p:cxnSp>
        <p:nvCxnSpPr>
          <p:cNvPr id="248" name="Google Shape;248;p63">
            <a:extLst>
              <a:ext uri="{C183D7F6-B498-43B3-948B-1728B52AA6E4}">
                <adec:decorative xmlns:adec="http://schemas.microsoft.com/office/drawing/2017/decorative" val="1"/>
              </a:ext>
            </a:extLst>
          </p:cNvPr>
          <p:cNvCxnSpPr>
            <a:cxnSpLocks/>
          </p:cNvCxnSpPr>
          <p:nvPr/>
        </p:nvCxnSpPr>
        <p:spPr>
          <a:xfrm>
            <a:off x="2406085" y="3892309"/>
            <a:ext cx="777020" cy="0"/>
          </a:xfrm>
          <a:prstGeom prst="straightConnector1">
            <a:avLst/>
          </a:prstGeom>
          <a:noFill/>
          <a:ln w="38100" cap="flat" cmpd="sng">
            <a:solidFill>
              <a:srgbClr val="BFBFBF"/>
            </a:solidFill>
            <a:prstDash val="solid"/>
            <a:round/>
            <a:headEnd type="none" w="sm" len="sm"/>
            <a:tailEnd type="arrow" w="med" len="sm"/>
          </a:ln>
        </p:spPr>
      </p:cxnSp>
      <p:cxnSp>
        <p:nvCxnSpPr>
          <p:cNvPr id="249" name="Google Shape;249;p63">
            <a:extLst>
              <a:ext uri="{C183D7F6-B498-43B3-948B-1728B52AA6E4}">
                <adec:decorative xmlns:adec="http://schemas.microsoft.com/office/drawing/2017/decorative" val="1"/>
              </a:ext>
            </a:extLst>
          </p:cNvPr>
          <p:cNvCxnSpPr/>
          <p:nvPr/>
        </p:nvCxnSpPr>
        <p:spPr>
          <a:xfrm>
            <a:off x="4644928" y="3892309"/>
            <a:ext cx="822566" cy="0"/>
          </a:xfrm>
          <a:prstGeom prst="straightConnector1">
            <a:avLst/>
          </a:prstGeom>
          <a:noFill/>
          <a:ln w="38100" cap="flat" cmpd="sng">
            <a:solidFill>
              <a:srgbClr val="BFBFBF"/>
            </a:solidFill>
            <a:prstDash val="solid"/>
            <a:round/>
            <a:headEnd type="none" w="sm" len="sm"/>
            <a:tailEnd type="arrow" w="med" len="sm"/>
          </a:ln>
        </p:spPr>
      </p:cxnSp>
      <p:cxnSp>
        <p:nvCxnSpPr>
          <p:cNvPr id="250" name="Google Shape;250;p63">
            <a:extLst>
              <a:ext uri="{C183D7F6-B498-43B3-948B-1728B52AA6E4}">
                <adec:decorative xmlns:adec="http://schemas.microsoft.com/office/drawing/2017/decorative" val="1"/>
              </a:ext>
            </a:extLst>
          </p:cNvPr>
          <p:cNvCxnSpPr/>
          <p:nvPr/>
        </p:nvCxnSpPr>
        <p:spPr>
          <a:xfrm>
            <a:off x="6768005" y="3894586"/>
            <a:ext cx="822566" cy="0"/>
          </a:xfrm>
          <a:prstGeom prst="straightConnector1">
            <a:avLst/>
          </a:prstGeom>
          <a:noFill/>
          <a:ln w="38100" cap="flat" cmpd="sng">
            <a:solidFill>
              <a:srgbClr val="BFBFBF"/>
            </a:solidFill>
            <a:prstDash val="solid"/>
            <a:round/>
            <a:headEnd type="none" w="sm" len="sm"/>
            <a:tailEnd type="arrow" w="med" len="sm"/>
          </a:ln>
        </p:spPr>
      </p:cxnSp>
      <p:cxnSp>
        <p:nvCxnSpPr>
          <p:cNvPr id="251" name="Google Shape;251;p63">
            <a:extLst>
              <a:ext uri="{C183D7F6-B498-43B3-948B-1728B52AA6E4}">
                <adec:decorative xmlns:adec="http://schemas.microsoft.com/office/drawing/2017/decorative" val="1"/>
              </a:ext>
            </a:extLst>
          </p:cNvPr>
          <p:cNvCxnSpPr/>
          <p:nvPr/>
        </p:nvCxnSpPr>
        <p:spPr>
          <a:xfrm>
            <a:off x="8936163" y="3894586"/>
            <a:ext cx="777020" cy="0"/>
          </a:xfrm>
          <a:prstGeom prst="straightConnector1">
            <a:avLst/>
          </a:prstGeom>
          <a:noFill/>
          <a:ln w="38100" cap="flat" cmpd="sng">
            <a:solidFill>
              <a:srgbClr val="BFBFBF"/>
            </a:solidFill>
            <a:prstDash val="solid"/>
            <a:round/>
            <a:headEnd type="none" w="sm" len="sm"/>
            <a:tailEnd type="arrow" w="med" len="sm"/>
          </a:ln>
        </p:spPr>
      </p:cxnSp>
      <p:grpSp>
        <p:nvGrpSpPr>
          <p:cNvPr id="9" name="Group 8" descr="Plan">
            <a:extLst>
              <a:ext uri="{FF2B5EF4-FFF2-40B4-BE49-F238E27FC236}">
                <a16:creationId xmlns:a16="http://schemas.microsoft.com/office/drawing/2014/main" id="{333A9135-FD18-4FB4-AF07-B79781327BBB}"/>
              </a:ext>
            </a:extLst>
          </p:cNvPr>
          <p:cNvGrpSpPr/>
          <p:nvPr/>
        </p:nvGrpSpPr>
        <p:grpSpPr>
          <a:xfrm>
            <a:off x="1184518" y="1487702"/>
            <a:ext cx="1306729" cy="1364481"/>
            <a:chOff x="1219201" y="1487150"/>
            <a:chExt cx="1307100" cy="1364869"/>
          </a:xfrm>
        </p:grpSpPr>
        <p:sp>
          <p:nvSpPr>
            <p:cNvPr id="243" name="Google Shape;243;p63"/>
            <p:cNvSpPr/>
            <p:nvPr/>
          </p:nvSpPr>
          <p:spPr>
            <a:xfrm>
              <a:off x="1219201" y="1487150"/>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Plan</a:t>
              </a:r>
              <a:endParaRPr sz="1467">
                <a:solidFill>
                  <a:srgbClr val="0078D4"/>
                </a:solidFill>
                <a:latin typeface="Segoe UI Semibold"/>
              </a:endParaRPr>
            </a:p>
          </p:txBody>
        </p:sp>
        <p:sp>
          <p:nvSpPr>
            <p:cNvPr id="241" name="Google Shape;241;p63"/>
            <p:cNvSpPr/>
            <p:nvPr/>
          </p:nvSpPr>
          <p:spPr>
            <a:xfrm>
              <a:off x="1397353" y="1901320"/>
              <a:ext cx="950700" cy="950699"/>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42" name="Google Shape;242;p63" title="Icon of a circle made of two curved arrows"/>
            <p:cNvSpPr/>
            <p:nvPr/>
          </p:nvSpPr>
          <p:spPr>
            <a:xfrm>
              <a:off x="1677143" y="2180217"/>
              <a:ext cx="377478" cy="394329"/>
            </a:xfrm>
            <a:custGeom>
              <a:avLst/>
              <a:gdLst/>
              <a:ahLst/>
              <a:cxnLst/>
              <a:rect l="l" t="t" r="r" b="b"/>
              <a:pathLst>
                <a:path w="310" h="322" extrusionOk="0">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cmpd="sng">
              <a:solidFill>
                <a:schemeClr val="accent1"/>
              </a:solidFill>
              <a:prstDash val="solid"/>
              <a:miter lim="800000"/>
              <a:headEnd type="none" w="sm" len="sm"/>
              <a:tailEnd type="none" w="sm" len="sm"/>
            </a:ln>
          </p:spPr>
          <p:txBody>
            <a:bodyPr spcFirstLastPara="1" wrap="square" lIns="91407" tIns="45688" rIns="91407" bIns="45688" anchor="t" anchorCtr="0">
              <a:noAutofit/>
            </a:bodyPr>
            <a:lstStyle/>
            <a:p>
              <a:pPr defTabSz="914016">
                <a:buClr>
                  <a:srgbClr val="000000"/>
                </a:buClr>
                <a:buSzPts val="700"/>
                <a:defRPr/>
              </a:pPr>
              <a:endParaRPr sz="933">
                <a:solidFill>
                  <a:srgbClr val="505050"/>
                </a:solidFill>
                <a:latin typeface="Quattrocento Sans"/>
                <a:ea typeface="Quattrocento Sans"/>
                <a:cs typeface="Quattrocento Sans"/>
                <a:sym typeface="Quattrocento Sans"/>
              </a:endParaRPr>
            </a:p>
          </p:txBody>
        </p:sp>
      </p:grpSp>
      <p:sp>
        <p:nvSpPr>
          <p:cNvPr id="253" name="Google Shape;253;p63"/>
          <p:cNvSpPr/>
          <p:nvPr/>
        </p:nvSpPr>
        <p:spPr>
          <a:xfrm>
            <a:off x="1130625" y="3705621"/>
            <a:ext cx="1414514" cy="457070"/>
          </a:xfrm>
          <a:prstGeom prst="rect">
            <a:avLst/>
          </a:prstGeom>
          <a:noFill/>
          <a:ln>
            <a:noFill/>
          </a:ln>
        </p:spPr>
        <p:txBody>
          <a:bodyPr spcFirstLastPara="1" wrap="square" lIns="0" tIns="0" rIns="0" bIns="0" anchor="t" anchorCtr="0">
            <a:noAutofit/>
          </a:bodyPr>
          <a:lstStyle/>
          <a:p>
            <a:pPr algn="ctr" defTabSz="914016">
              <a:defRPr/>
            </a:pPr>
            <a:r>
              <a:rPr lang="en" sz="1400">
                <a:solidFill>
                  <a:srgbClr val="000000"/>
                </a:solidFill>
                <a:latin typeface="Quattrocento Sans"/>
                <a:ea typeface="Quattrocento Sans"/>
                <a:cs typeface="Quattrocento Sans"/>
                <a:sym typeface="Quattrocento Sans"/>
              </a:rPr>
              <a:t>Azure Boards</a:t>
            </a:r>
            <a:endParaRPr sz="1400">
              <a:solidFill>
                <a:srgbClr val="000000"/>
              </a:solidFill>
              <a:latin typeface="Segoe UI"/>
            </a:endParaRPr>
          </a:p>
          <a:p>
            <a:pPr algn="ctr" defTabSz="914016">
              <a:defRPr/>
            </a:pPr>
            <a:r>
              <a:rPr lang="en" sz="1400">
                <a:solidFill>
                  <a:srgbClr val="000000"/>
                </a:solidFill>
                <a:latin typeface="Quattrocento Sans"/>
                <a:ea typeface="Quattrocento Sans"/>
                <a:cs typeface="Quattrocento Sans"/>
                <a:sym typeface="Quattrocento Sans"/>
              </a:rPr>
              <a:t>GitHub Issues</a:t>
            </a:r>
          </a:p>
          <a:p>
            <a:pPr algn="ctr" defTabSz="914016">
              <a:defRPr/>
            </a:pPr>
            <a:r>
              <a:rPr lang="en" sz="1400">
                <a:solidFill>
                  <a:srgbClr val="000000"/>
                </a:solidFill>
                <a:latin typeface="Quattrocento Sans"/>
                <a:sym typeface="Quattrocento Sans"/>
              </a:rPr>
              <a:t>GitHub Discussions</a:t>
            </a:r>
            <a:endParaRPr sz="1400">
              <a:solidFill>
                <a:srgbClr val="000000"/>
              </a:solidFill>
              <a:latin typeface="Segoe UI"/>
            </a:endParaRPr>
          </a:p>
        </p:txBody>
      </p:sp>
      <p:grpSp>
        <p:nvGrpSpPr>
          <p:cNvPr id="10" name="Group 9" descr="Develop">
            <a:extLst>
              <a:ext uri="{FF2B5EF4-FFF2-40B4-BE49-F238E27FC236}">
                <a16:creationId xmlns:a16="http://schemas.microsoft.com/office/drawing/2014/main" id="{F6C0C080-6B61-481F-A02E-EE2C16FEBE9A}"/>
              </a:ext>
            </a:extLst>
          </p:cNvPr>
          <p:cNvGrpSpPr/>
          <p:nvPr/>
        </p:nvGrpSpPr>
        <p:grpSpPr>
          <a:xfrm>
            <a:off x="3228652" y="1487703"/>
            <a:ext cx="1306729" cy="1364483"/>
            <a:chOff x="3333046" y="1487151"/>
            <a:chExt cx="1307100" cy="1364871"/>
          </a:xfrm>
        </p:grpSpPr>
        <p:sp>
          <p:nvSpPr>
            <p:cNvPr id="229" name="Google Shape;229;p63"/>
            <p:cNvSpPr/>
            <p:nvPr/>
          </p:nvSpPr>
          <p:spPr>
            <a:xfrm>
              <a:off x="3333046"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Develop</a:t>
              </a:r>
              <a:endParaRPr sz="1467">
                <a:solidFill>
                  <a:srgbClr val="0078D4"/>
                </a:solidFill>
                <a:latin typeface="Segoe UI Semibold"/>
              </a:endParaRPr>
            </a:p>
          </p:txBody>
        </p:sp>
        <p:sp>
          <p:nvSpPr>
            <p:cNvPr id="230" name="Google Shape;230;p63"/>
            <p:cNvSpPr/>
            <p:nvPr/>
          </p:nvSpPr>
          <p:spPr>
            <a:xfrm>
              <a:off x="3511198"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1" name="Google Shape;231;p63"/>
            <p:cNvSpPr/>
            <p:nvPr/>
          </p:nvSpPr>
          <p:spPr>
            <a:xfrm>
              <a:off x="3842796" y="2174161"/>
              <a:ext cx="287612" cy="405131"/>
            </a:xfrm>
            <a:custGeom>
              <a:avLst/>
              <a:gdLst/>
              <a:ahLst/>
              <a:cxnLst/>
              <a:rect l="l" t="t" r="r" b="b"/>
              <a:pathLst>
                <a:path w="256" h="360" extrusionOk="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cmpd="sng">
              <a:solidFill>
                <a:schemeClr val="accent1"/>
              </a:solidFill>
              <a:prstDash val="solid"/>
              <a:miter lim="800000"/>
              <a:headEnd type="none" w="sm" len="sm"/>
              <a:tailEnd type="none" w="sm" len="sm"/>
            </a:ln>
          </p:spPr>
          <p:txBody>
            <a:bodyPr spcFirstLastPara="1" wrap="square" lIns="89542" tIns="44754" rIns="89542" bIns="44754" anchor="t" anchorCtr="0">
              <a:noAutofit/>
            </a:bodyPr>
            <a:lstStyle/>
            <a:p>
              <a:pPr defTabSz="914016">
                <a:buClr>
                  <a:srgbClr val="000000"/>
                </a:buClr>
                <a:buSzPts val="1200"/>
                <a:defRPr/>
              </a:pPr>
              <a:endParaRPr sz="1600">
                <a:solidFill>
                  <a:srgbClr val="505050"/>
                </a:solidFill>
                <a:latin typeface="Quattrocento Sans"/>
                <a:ea typeface="Quattrocento Sans"/>
                <a:cs typeface="Quattrocento Sans"/>
                <a:sym typeface="Quattrocento Sans"/>
              </a:endParaRPr>
            </a:p>
          </p:txBody>
        </p:sp>
      </p:grpSp>
      <p:sp>
        <p:nvSpPr>
          <p:cNvPr id="256" name="Google Shape;256;p63"/>
          <p:cNvSpPr/>
          <p:nvPr/>
        </p:nvSpPr>
        <p:spPr>
          <a:xfrm>
            <a:off x="3128250" y="3705621"/>
            <a:ext cx="1501607" cy="457070"/>
          </a:xfrm>
          <a:prstGeom prst="rect">
            <a:avLst/>
          </a:prstGeom>
          <a:noFill/>
          <a:ln>
            <a:noFill/>
          </a:ln>
        </p:spPr>
        <p:txBody>
          <a:bodyPr spcFirstLastPara="1" wrap="square" lIns="0" tIns="0" rIns="0" bIns="0" anchor="t" anchorCtr="0">
            <a:noAutofit/>
          </a:bodyPr>
          <a:lstStyle/>
          <a:p>
            <a:pPr algn="ctr" defTabSz="914016">
              <a:defRPr/>
            </a:pPr>
            <a:r>
              <a:rPr lang="en" sz="1400">
                <a:solidFill>
                  <a:srgbClr val="000000"/>
                </a:solidFill>
                <a:latin typeface="Quattrocento Sans"/>
                <a:ea typeface="Quattrocento Sans"/>
                <a:cs typeface="Quattrocento Sans"/>
                <a:sym typeface="Quattrocento Sans"/>
              </a:rPr>
              <a:t>Visual Studio</a:t>
            </a:r>
            <a:endParaRPr sz="1400">
              <a:solidFill>
                <a:srgbClr val="000000"/>
              </a:solidFill>
              <a:latin typeface="Segoe UI"/>
            </a:endParaRPr>
          </a:p>
          <a:p>
            <a:pPr algn="ctr" defTabSz="914016">
              <a:defRPr/>
            </a:pPr>
            <a:r>
              <a:rPr lang="en" sz="1400">
                <a:solidFill>
                  <a:srgbClr val="000000"/>
                </a:solidFill>
                <a:latin typeface="Quattrocento Sans"/>
                <a:ea typeface="Quattrocento Sans"/>
                <a:cs typeface="Quattrocento Sans"/>
                <a:sym typeface="Quattrocento Sans"/>
              </a:rPr>
              <a:t>Visual Studio Code</a:t>
            </a:r>
          </a:p>
          <a:p>
            <a:pPr algn="ctr" defTabSz="914016">
              <a:defRPr/>
            </a:pPr>
            <a:r>
              <a:rPr lang="en" sz="1400">
                <a:solidFill>
                  <a:srgbClr val="000000"/>
                </a:solidFill>
                <a:latin typeface="Quattrocento Sans"/>
                <a:sym typeface="Quattrocento Sans"/>
              </a:rPr>
              <a:t>GitHub Codespaces</a:t>
            </a:r>
          </a:p>
        </p:txBody>
      </p:sp>
      <p:grpSp>
        <p:nvGrpSpPr>
          <p:cNvPr id="11" name="Group 10" descr="Collaborate">
            <a:extLst>
              <a:ext uri="{FF2B5EF4-FFF2-40B4-BE49-F238E27FC236}">
                <a16:creationId xmlns:a16="http://schemas.microsoft.com/office/drawing/2014/main" id="{43012528-B5A6-478D-B8DA-DE6DA8B65F76}"/>
              </a:ext>
            </a:extLst>
          </p:cNvPr>
          <p:cNvGrpSpPr/>
          <p:nvPr/>
        </p:nvGrpSpPr>
        <p:grpSpPr>
          <a:xfrm>
            <a:off x="5272788" y="1488968"/>
            <a:ext cx="1619240" cy="1363205"/>
            <a:chOff x="5337469" y="1488417"/>
            <a:chExt cx="1619700" cy="1363591"/>
          </a:xfrm>
        </p:grpSpPr>
        <p:sp>
          <p:nvSpPr>
            <p:cNvPr id="245" name="Google Shape;245;p63">
              <a:extLst>
                <a:ext uri="{C183D7F6-B498-43B3-948B-1728B52AA6E4}">
                  <adec:decorative xmlns:adec="http://schemas.microsoft.com/office/drawing/2017/decorative" val="0"/>
                </a:ext>
              </a:extLst>
            </p:cNvPr>
            <p:cNvSpPr/>
            <p:nvPr/>
          </p:nvSpPr>
          <p:spPr>
            <a:xfrm>
              <a:off x="5337469" y="1488417"/>
              <a:ext cx="16197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Collaborate</a:t>
              </a:r>
              <a:endParaRPr sz="1467">
                <a:solidFill>
                  <a:srgbClr val="0078D4"/>
                </a:solidFill>
                <a:latin typeface="Segoe UI Semibold"/>
              </a:endParaRPr>
            </a:p>
          </p:txBody>
        </p:sp>
        <p:sp>
          <p:nvSpPr>
            <p:cNvPr id="246" name="Google Shape;246;p63">
              <a:extLst>
                <a:ext uri="{C183D7F6-B498-43B3-948B-1728B52AA6E4}">
                  <adec:decorative xmlns:adec="http://schemas.microsoft.com/office/drawing/2017/decorative" val="1"/>
                </a:ext>
              </a:extLst>
            </p:cNvPr>
            <p:cNvSpPr/>
            <p:nvPr/>
          </p:nvSpPr>
          <p:spPr>
            <a:xfrm>
              <a:off x="5671810" y="1901008"/>
              <a:ext cx="951000" cy="9510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pic>
          <p:nvPicPr>
            <p:cNvPr id="4" name="Graphic 3">
              <a:extLst>
                <a:ext uri="{FF2B5EF4-FFF2-40B4-BE49-F238E27FC236}">
                  <a16:creationId xmlns:a16="http://schemas.microsoft.com/office/drawing/2014/main" id="{D2151320-C2FE-47A3-99F6-FCE732C1260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7541" y="2036739"/>
              <a:ext cx="679538" cy="679538"/>
            </a:xfrm>
            <a:prstGeom prst="rect">
              <a:avLst/>
            </a:prstGeom>
          </p:spPr>
        </p:pic>
      </p:grpSp>
      <p:sp>
        <p:nvSpPr>
          <p:cNvPr id="266" name="Google Shape;266;p63"/>
          <p:cNvSpPr/>
          <p:nvPr/>
        </p:nvSpPr>
        <p:spPr>
          <a:xfrm>
            <a:off x="5335889" y="3705621"/>
            <a:ext cx="1523003" cy="457070"/>
          </a:xfrm>
          <a:prstGeom prst="rect">
            <a:avLst/>
          </a:prstGeom>
          <a:noFill/>
          <a:ln>
            <a:noFill/>
          </a:ln>
        </p:spPr>
        <p:txBody>
          <a:bodyPr spcFirstLastPara="1" wrap="square" lIns="0" tIns="0" rIns="0" bIns="0" anchor="t" anchorCtr="0">
            <a:noAutofit/>
          </a:bodyPr>
          <a:lstStyle/>
          <a:p>
            <a:pPr algn="ctr" defTabSz="914016">
              <a:defRPr/>
            </a:pPr>
            <a:r>
              <a:rPr lang="en" sz="1400">
                <a:solidFill>
                  <a:srgbClr val="000000"/>
                </a:solidFill>
                <a:latin typeface="Quattrocento Sans"/>
                <a:ea typeface="Quattrocento Sans"/>
                <a:cs typeface="Quattrocento Sans"/>
                <a:sym typeface="Quattrocento Sans"/>
              </a:rPr>
              <a:t>Azure Repos</a:t>
            </a:r>
          </a:p>
          <a:p>
            <a:pPr algn="ctr" defTabSz="914016">
              <a:defRPr/>
            </a:pPr>
            <a:r>
              <a:rPr lang="en" sz="1400">
                <a:solidFill>
                  <a:srgbClr val="000000"/>
                </a:solidFill>
                <a:latin typeface="Quattrocento Sans"/>
                <a:sym typeface="Quattrocento Sans"/>
              </a:rPr>
              <a:t>GitHub Repos</a:t>
            </a:r>
          </a:p>
          <a:p>
            <a:pPr algn="ctr" defTabSz="914016">
              <a:defRPr/>
            </a:pPr>
            <a:r>
              <a:rPr lang="en-US" sz="1400">
                <a:solidFill>
                  <a:srgbClr val="000000"/>
                </a:solidFill>
                <a:latin typeface="Quattrocento Sans"/>
                <a:sym typeface="Quattrocento Sans"/>
              </a:rPr>
              <a:t>GitHub Adv. Security</a:t>
            </a:r>
            <a:endParaRPr lang="en-US" sz="1400">
              <a:solidFill>
                <a:srgbClr val="000000"/>
              </a:solidFill>
              <a:latin typeface="Segoe UI"/>
            </a:endParaRPr>
          </a:p>
          <a:p>
            <a:pPr algn="ctr" defTabSz="914016">
              <a:defRPr/>
            </a:pPr>
            <a:r>
              <a:rPr lang="en" sz="1400">
                <a:solidFill>
                  <a:srgbClr val="000000"/>
                </a:solidFill>
                <a:latin typeface="Quattrocento Sans"/>
                <a:sym typeface="Quattrocento Sans"/>
              </a:rPr>
              <a:t>GitHub for Mobile</a:t>
            </a:r>
            <a:endParaRPr sz="1400">
              <a:solidFill>
                <a:srgbClr val="000000"/>
              </a:solidFill>
              <a:latin typeface="Segoe UI"/>
            </a:endParaRPr>
          </a:p>
          <a:p>
            <a:pPr algn="ctr" defTabSz="914016">
              <a:defRPr/>
            </a:pPr>
            <a:endParaRPr sz="1067">
              <a:solidFill>
                <a:srgbClr val="000000"/>
              </a:solidFill>
              <a:latin typeface="Quattrocento Sans"/>
              <a:ea typeface="Quattrocento Sans"/>
              <a:cs typeface="Quattrocento Sans"/>
              <a:sym typeface="Quattrocento Sans"/>
            </a:endParaRPr>
          </a:p>
        </p:txBody>
      </p:sp>
      <p:grpSp>
        <p:nvGrpSpPr>
          <p:cNvPr id="12" name="Group 11" descr="Deliver">
            <a:extLst>
              <a:ext uri="{FF2B5EF4-FFF2-40B4-BE49-F238E27FC236}">
                <a16:creationId xmlns:a16="http://schemas.microsoft.com/office/drawing/2014/main" id="{0EDD8DE0-019E-47DD-8BEB-B8F1C437434C}"/>
              </a:ext>
            </a:extLst>
          </p:cNvPr>
          <p:cNvGrpSpPr/>
          <p:nvPr/>
        </p:nvGrpSpPr>
        <p:grpSpPr>
          <a:xfrm>
            <a:off x="7629435" y="1487703"/>
            <a:ext cx="1306729" cy="1364483"/>
            <a:chOff x="7560738" y="1487151"/>
            <a:chExt cx="1307100" cy="1364871"/>
          </a:xfrm>
        </p:grpSpPr>
        <p:sp>
          <p:nvSpPr>
            <p:cNvPr id="237" name="Google Shape;237;p63"/>
            <p:cNvSpPr/>
            <p:nvPr/>
          </p:nvSpPr>
          <p:spPr>
            <a:xfrm>
              <a:off x="7560738"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Deliver</a:t>
              </a:r>
              <a:endParaRPr sz="1467">
                <a:solidFill>
                  <a:srgbClr val="0078D4"/>
                </a:solidFill>
                <a:latin typeface="Segoe UI Semibold"/>
              </a:endParaRPr>
            </a:p>
          </p:txBody>
        </p:sp>
        <p:sp>
          <p:nvSpPr>
            <p:cNvPr id="238" name="Google Shape;238;p63"/>
            <p:cNvSpPr/>
            <p:nvPr/>
          </p:nvSpPr>
          <p:spPr>
            <a:xfrm>
              <a:off x="7738890"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9" name="Google Shape;239;p63"/>
            <p:cNvSpPr/>
            <p:nvPr/>
          </p:nvSpPr>
          <p:spPr>
            <a:xfrm>
              <a:off x="8035473" y="2201412"/>
              <a:ext cx="357642" cy="350629"/>
            </a:xfrm>
            <a:custGeom>
              <a:avLst/>
              <a:gdLst/>
              <a:ahLst/>
              <a:cxnLst/>
              <a:rect l="l" t="t" r="r" b="b"/>
              <a:pathLst>
                <a:path w="352" h="346" extrusionOk="0">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cmpd="sng">
              <a:solidFill>
                <a:schemeClr val="accent1"/>
              </a:solidFill>
              <a:prstDash val="solid"/>
              <a:miter lim="800000"/>
              <a:headEnd type="none" w="sm" len="sm"/>
              <a:tailEnd type="none" w="sm" len="sm"/>
            </a:ln>
          </p:spPr>
          <p:txBody>
            <a:bodyPr spcFirstLastPara="1" wrap="square" lIns="89542" tIns="44754" rIns="89542" bIns="44754" anchor="t" anchorCtr="0">
              <a:noAutofit/>
            </a:bodyPr>
            <a:lstStyle/>
            <a:p>
              <a:pPr defTabSz="914016">
                <a:buClr>
                  <a:srgbClr val="000000"/>
                </a:buClr>
                <a:buSzPts val="1200"/>
                <a:defRPr/>
              </a:pPr>
              <a:endParaRPr sz="1600">
                <a:solidFill>
                  <a:srgbClr val="505050"/>
                </a:solidFill>
                <a:latin typeface="Quattrocento Sans"/>
                <a:ea typeface="Quattrocento Sans"/>
                <a:cs typeface="Quattrocento Sans"/>
                <a:sym typeface="Quattrocento Sans"/>
              </a:endParaRPr>
            </a:p>
          </p:txBody>
        </p:sp>
      </p:grpSp>
      <p:sp>
        <p:nvSpPr>
          <p:cNvPr id="259" name="Google Shape;259;p63"/>
          <p:cNvSpPr/>
          <p:nvPr/>
        </p:nvSpPr>
        <p:spPr>
          <a:xfrm>
            <a:off x="7594934" y="3676764"/>
            <a:ext cx="1371210" cy="1270175"/>
          </a:xfrm>
          <a:prstGeom prst="rect">
            <a:avLst/>
          </a:prstGeom>
          <a:noFill/>
          <a:ln>
            <a:noFill/>
          </a:ln>
        </p:spPr>
        <p:txBody>
          <a:bodyPr spcFirstLastPara="1" wrap="square" lIns="0" tIns="0" rIns="0" bIns="0" anchor="t" anchorCtr="0">
            <a:noAutofit/>
          </a:bodyPr>
          <a:lstStyle/>
          <a:p>
            <a:pPr algn="ctr" defTabSz="914016">
              <a:defRPr/>
            </a:pPr>
            <a:r>
              <a:rPr lang="en" sz="1400">
                <a:solidFill>
                  <a:srgbClr val="000000"/>
                </a:solidFill>
                <a:latin typeface="Quattrocento Sans"/>
                <a:ea typeface="Quattrocento Sans"/>
                <a:cs typeface="Quattrocento Sans"/>
                <a:sym typeface="Quattrocento Sans"/>
              </a:rPr>
              <a:t>Azure Pipelines</a:t>
            </a:r>
            <a:endParaRPr sz="1400">
              <a:solidFill>
                <a:srgbClr val="000000"/>
              </a:solidFill>
              <a:latin typeface="Quattrocento Sans"/>
              <a:ea typeface="Quattrocento Sans"/>
              <a:cs typeface="Quattrocento Sans"/>
              <a:sym typeface="Quattrocento Sans"/>
            </a:endParaRPr>
          </a:p>
          <a:p>
            <a:pPr algn="ctr" defTabSz="914016">
              <a:defRPr/>
            </a:pPr>
            <a:r>
              <a:rPr lang="en" sz="1400">
                <a:solidFill>
                  <a:srgbClr val="000000"/>
                </a:solidFill>
                <a:latin typeface="Quattrocento Sans"/>
                <a:ea typeface="Quattrocento Sans"/>
                <a:cs typeface="Quattrocento Sans"/>
                <a:sym typeface="Quattrocento Sans"/>
              </a:rPr>
              <a:t>Azure Test Plans</a:t>
            </a:r>
            <a:endParaRPr sz="1400">
              <a:solidFill>
                <a:srgbClr val="000000"/>
              </a:solidFill>
              <a:latin typeface="Quattrocento Sans"/>
              <a:ea typeface="Quattrocento Sans"/>
              <a:cs typeface="Quattrocento Sans"/>
              <a:sym typeface="Quattrocento Sans"/>
            </a:endParaRPr>
          </a:p>
          <a:p>
            <a:pPr algn="ctr" defTabSz="914016">
              <a:defRPr/>
            </a:pPr>
            <a:r>
              <a:rPr lang="en" sz="1400">
                <a:solidFill>
                  <a:srgbClr val="000000"/>
                </a:solidFill>
                <a:latin typeface="Quattrocento Sans"/>
                <a:ea typeface="Quattrocento Sans"/>
                <a:cs typeface="Quattrocento Sans"/>
                <a:sym typeface="Quattrocento Sans"/>
              </a:rPr>
              <a:t>Azure Artifacts</a:t>
            </a:r>
          </a:p>
          <a:p>
            <a:pPr algn="ctr" defTabSz="914016">
              <a:defRPr/>
            </a:pPr>
            <a:r>
              <a:rPr lang="en" sz="1400">
                <a:solidFill>
                  <a:srgbClr val="000000"/>
                </a:solidFill>
                <a:latin typeface="Quattrocento Sans"/>
                <a:ea typeface="Quattrocento Sans"/>
                <a:cs typeface="Quattrocento Sans"/>
                <a:sym typeface="Quattrocento Sans"/>
              </a:rPr>
              <a:t>GitHub Actions</a:t>
            </a:r>
          </a:p>
          <a:p>
            <a:pPr algn="ctr" defTabSz="914016">
              <a:defRPr/>
            </a:pPr>
            <a:r>
              <a:rPr lang="en" sz="1400">
                <a:solidFill>
                  <a:srgbClr val="000000"/>
                </a:solidFill>
                <a:latin typeface="Quattrocento Sans"/>
                <a:ea typeface="Quattrocento Sans"/>
                <a:cs typeface="Quattrocento Sans"/>
                <a:sym typeface="Quattrocento Sans"/>
              </a:rPr>
              <a:t>GitHub Packages</a:t>
            </a:r>
          </a:p>
          <a:p>
            <a:pPr algn="ctr" defTabSz="914016">
              <a:defRPr/>
            </a:pPr>
            <a:endParaRPr sz="1467">
              <a:solidFill>
                <a:srgbClr val="000000"/>
              </a:solidFill>
              <a:latin typeface="Segoe UI"/>
            </a:endParaRPr>
          </a:p>
          <a:p>
            <a:pPr algn="ctr" defTabSz="914016">
              <a:defRPr/>
            </a:pPr>
            <a:endParaRPr lang="en-US" sz="1467">
              <a:solidFill>
                <a:srgbClr val="000000"/>
              </a:solidFill>
              <a:latin typeface="Segoe UI"/>
            </a:endParaRPr>
          </a:p>
          <a:p>
            <a:pPr algn="ctr" defTabSz="914016">
              <a:defRPr/>
            </a:pPr>
            <a:endParaRPr sz="1467">
              <a:solidFill>
                <a:srgbClr val="000000"/>
              </a:solidFill>
              <a:latin typeface="Segoe UI"/>
            </a:endParaRPr>
          </a:p>
        </p:txBody>
      </p:sp>
      <p:grpSp>
        <p:nvGrpSpPr>
          <p:cNvPr id="13" name="Group 12" descr="Operate">
            <a:extLst>
              <a:ext uri="{FF2B5EF4-FFF2-40B4-BE49-F238E27FC236}">
                <a16:creationId xmlns:a16="http://schemas.microsoft.com/office/drawing/2014/main" id="{5A2E127C-0EFB-413C-B6DC-C3B0C64E2FB2}"/>
              </a:ext>
            </a:extLst>
          </p:cNvPr>
          <p:cNvGrpSpPr/>
          <p:nvPr/>
        </p:nvGrpSpPr>
        <p:grpSpPr>
          <a:xfrm>
            <a:off x="9673570" y="1487703"/>
            <a:ext cx="1306729" cy="1364483"/>
            <a:chOff x="9674585" y="1487151"/>
            <a:chExt cx="1307100" cy="1364871"/>
          </a:xfrm>
        </p:grpSpPr>
        <p:sp>
          <p:nvSpPr>
            <p:cNvPr id="233" name="Google Shape;233;p63"/>
            <p:cNvSpPr/>
            <p:nvPr/>
          </p:nvSpPr>
          <p:spPr>
            <a:xfrm>
              <a:off x="9674585"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Operate</a:t>
              </a:r>
              <a:endParaRPr sz="1467">
                <a:solidFill>
                  <a:srgbClr val="0078D4"/>
                </a:solidFill>
                <a:latin typeface="Segoe UI Semibold"/>
              </a:endParaRPr>
            </a:p>
          </p:txBody>
        </p:sp>
        <p:sp>
          <p:nvSpPr>
            <p:cNvPr id="234" name="Google Shape;234;p63"/>
            <p:cNvSpPr/>
            <p:nvPr/>
          </p:nvSpPr>
          <p:spPr>
            <a:xfrm>
              <a:off x="9852737"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5" name="Google Shape;235;p63"/>
            <p:cNvSpPr/>
            <p:nvPr/>
          </p:nvSpPr>
          <p:spPr>
            <a:xfrm>
              <a:off x="10092979" y="2195894"/>
              <a:ext cx="418072" cy="361664"/>
            </a:xfrm>
            <a:custGeom>
              <a:avLst/>
              <a:gdLst/>
              <a:ahLst/>
              <a:cxnLst/>
              <a:rect l="l" t="t" r="r" b="b"/>
              <a:pathLst>
                <a:path w="349" h="302" extrusionOk="0">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cmpd="sng">
              <a:solidFill>
                <a:schemeClr val="accent1"/>
              </a:solidFill>
              <a:prstDash val="solid"/>
              <a:miter lim="800000"/>
              <a:headEnd type="none" w="sm" len="sm"/>
              <a:tailEnd type="none" w="sm" len="sm"/>
            </a:ln>
          </p:spPr>
          <p:txBody>
            <a:bodyPr spcFirstLastPara="1" wrap="square" lIns="87808" tIns="43888" rIns="87808" bIns="43888" anchor="t" anchorCtr="0">
              <a:noAutofit/>
            </a:bodyPr>
            <a:lstStyle/>
            <a:p>
              <a:pPr defTabSz="914016">
                <a:buClr>
                  <a:srgbClr val="000000"/>
                </a:buClr>
                <a:buSzPts val="1300"/>
                <a:defRPr/>
              </a:pPr>
              <a:endParaRPr sz="1731">
                <a:solidFill>
                  <a:srgbClr val="505050"/>
                </a:solidFill>
                <a:latin typeface="Quattrocento Sans"/>
                <a:ea typeface="Quattrocento Sans"/>
                <a:cs typeface="Quattrocento Sans"/>
                <a:sym typeface="Quattrocento Sans"/>
              </a:endParaRPr>
            </a:p>
          </p:txBody>
        </p:sp>
      </p:grpSp>
      <p:sp>
        <p:nvSpPr>
          <p:cNvPr id="263" name="Google Shape;263;p63"/>
          <p:cNvSpPr/>
          <p:nvPr/>
        </p:nvSpPr>
        <p:spPr>
          <a:xfrm>
            <a:off x="9641282" y="3705619"/>
            <a:ext cx="1371210" cy="338604"/>
          </a:xfrm>
          <a:prstGeom prst="rect">
            <a:avLst/>
          </a:prstGeom>
          <a:noFill/>
          <a:ln>
            <a:noFill/>
          </a:ln>
        </p:spPr>
        <p:txBody>
          <a:bodyPr spcFirstLastPara="1" wrap="square" lIns="0" tIns="0" rIns="0" bIns="0" anchor="t" anchorCtr="0">
            <a:noAutofit/>
          </a:bodyPr>
          <a:lstStyle/>
          <a:p>
            <a:pPr algn="ctr" defTabSz="914016">
              <a:defRPr/>
            </a:pPr>
            <a:r>
              <a:rPr lang="en" sz="1400">
                <a:solidFill>
                  <a:srgbClr val="000000"/>
                </a:solidFill>
                <a:latin typeface="Quattrocento Sans"/>
                <a:sym typeface="Quattrocento Sans"/>
              </a:rPr>
              <a:t>Azure DevOps Dashboards &amp; </a:t>
            </a:r>
            <a:r>
              <a:rPr lang="en-US" sz="1400">
                <a:solidFill>
                  <a:srgbClr val="000000"/>
                </a:solidFill>
                <a:latin typeface="Quattrocento Sans"/>
                <a:sym typeface="Quattrocento Sans"/>
              </a:rPr>
              <a:t>Reporting</a:t>
            </a:r>
            <a:endParaRPr lang="en" sz="1400">
              <a:solidFill>
                <a:srgbClr val="000000"/>
              </a:solidFill>
              <a:latin typeface="Quattrocento Sans"/>
              <a:sym typeface="Quattrocento Sans"/>
            </a:endParaRPr>
          </a:p>
          <a:p>
            <a:pPr algn="ctr" defTabSz="914016">
              <a:defRPr/>
            </a:pPr>
            <a:r>
              <a:rPr lang="en" sz="1400">
                <a:solidFill>
                  <a:srgbClr val="000000"/>
                </a:solidFill>
                <a:latin typeface="Quattrocento Sans"/>
                <a:sym typeface="Quattrocento Sans"/>
              </a:rPr>
              <a:t>GitHub Insights</a:t>
            </a:r>
          </a:p>
          <a:p>
            <a:pPr algn="ctr" defTabSz="914016">
              <a:defRPr/>
            </a:pPr>
            <a:r>
              <a:rPr lang="en" sz="1400">
                <a:solidFill>
                  <a:srgbClr val="000000"/>
                </a:solidFill>
                <a:latin typeface="Quattrocento Sans"/>
                <a:sym typeface="Quattrocento Sans"/>
              </a:rPr>
              <a:t>Azure Monitor</a:t>
            </a:r>
          </a:p>
          <a:p>
            <a:pPr algn="ctr" defTabSz="914016">
              <a:defRPr/>
            </a:pPr>
            <a:r>
              <a:rPr lang="en-US" sz="1400">
                <a:solidFill>
                  <a:srgbClr val="000000"/>
                </a:solidFill>
                <a:latin typeface="Quattrocento Sans"/>
              </a:rPr>
              <a:t>Security Center AKS </a:t>
            </a:r>
            <a:br>
              <a:rPr lang="en-US" sz="1400">
                <a:solidFill>
                  <a:srgbClr val="000000"/>
                </a:solidFill>
                <a:latin typeface="Quattrocento Sans"/>
              </a:rPr>
            </a:br>
            <a:r>
              <a:rPr lang="en-US" sz="1400">
                <a:solidFill>
                  <a:srgbClr val="000000"/>
                </a:solidFill>
                <a:latin typeface="Quattrocento Sans"/>
              </a:rPr>
              <a:t>Azure Functions</a:t>
            </a:r>
          </a:p>
          <a:p>
            <a:pPr algn="ctr" defTabSz="914016">
              <a:defRPr/>
            </a:pPr>
            <a:r>
              <a:rPr lang="en-US" sz="1400">
                <a:solidFill>
                  <a:srgbClr val="000000"/>
                </a:solidFill>
                <a:latin typeface="Quattrocento Sans"/>
              </a:rPr>
              <a:t>App Service</a:t>
            </a:r>
          </a:p>
          <a:p>
            <a:pPr algn="ctr" defTabSz="914016">
              <a:defRPr/>
            </a:pPr>
            <a:r>
              <a:rPr lang="en-US" sz="1400">
                <a:solidFill>
                  <a:srgbClr val="000000"/>
                </a:solidFill>
                <a:latin typeface="Quattrocento Sans"/>
              </a:rPr>
              <a:t>Event Grid</a:t>
            </a:r>
          </a:p>
          <a:p>
            <a:pPr algn="ctr" defTabSz="914016">
              <a:defRPr/>
            </a:pPr>
            <a:endParaRPr sz="1400">
              <a:solidFill>
                <a:srgbClr val="000000"/>
              </a:solidFill>
              <a:latin typeface="Quattrocento Sans"/>
            </a:endParaRPr>
          </a:p>
          <a:p>
            <a:pPr algn="ctr" defTabSz="914016">
              <a:defRPr/>
            </a:pPr>
            <a:endParaRPr sz="1400">
              <a:solidFill>
                <a:srgbClr val="000000"/>
              </a:solidFill>
              <a:latin typeface="Quattrocento Sans"/>
            </a:endParaRPr>
          </a:p>
        </p:txBody>
      </p:sp>
      <p:grpSp>
        <p:nvGrpSpPr>
          <p:cNvPr id="8" name="Group 7">
            <a:extLst>
              <a:ext uri="{FF2B5EF4-FFF2-40B4-BE49-F238E27FC236}">
                <a16:creationId xmlns:a16="http://schemas.microsoft.com/office/drawing/2014/main" id="{23B3AC24-62E8-4D91-BAF0-FC23959E4687}"/>
              </a:ext>
              <a:ext uri="{C183D7F6-B498-43B3-948B-1728B52AA6E4}">
                <adec:decorative xmlns:adec="http://schemas.microsoft.com/office/drawing/2017/decorative" val="1"/>
              </a:ext>
            </a:extLst>
          </p:cNvPr>
          <p:cNvGrpSpPr/>
          <p:nvPr/>
        </p:nvGrpSpPr>
        <p:grpSpPr>
          <a:xfrm>
            <a:off x="4644927" y="5401849"/>
            <a:ext cx="3093497" cy="719796"/>
            <a:chOff x="4718595" y="5540015"/>
            <a:chExt cx="3094375" cy="720000"/>
          </a:xfrm>
        </p:grpSpPr>
        <p:pic>
          <p:nvPicPr>
            <p:cNvPr id="6" name="Picture 6">
              <a:extLst>
                <a:ext uri="{FF2B5EF4-FFF2-40B4-BE49-F238E27FC236}">
                  <a16:creationId xmlns:a16="http://schemas.microsoft.com/office/drawing/2014/main" id="{477E7A07-EF42-4A57-8A4E-B3F1355692EC}"/>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92970" y="5540015"/>
              <a:ext cx="720000" cy="720000"/>
            </a:xfrm>
            <a:prstGeom prst="rect">
              <a:avLst/>
            </a:prstGeom>
          </p:spPr>
        </p:pic>
        <p:pic>
          <p:nvPicPr>
            <p:cNvPr id="7" name="Picture 10">
              <a:extLst>
                <a:ext uri="{FF2B5EF4-FFF2-40B4-BE49-F238E27FC236}">
                  <a16:creationId xmlns:a16="http://schemas.microsoft.com/office/drawing/2014/main" id="{F8D9EF5E-AD9D-422C-AB61-7BC416E0545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06971" y="5540015"/>
              <a:ext cx="720000" cy="720000"/>
            </a:xfrm>
            <a:prstGeom prst="rect">
              <a:avLst/>
            </a:prstGeom>
          </p:spPr>
        </p:pic>
        <p:pic>
          <p:nvPicPr>
            <p:cNvPr id="1028" name="Picture 4">
              <a:extLst>
                <a:ext uri="{FF2B5EF4-FFF2-40B4-BE49-F238E27FC236}">
                  <a16:creationId xmlns:a16="http://schemas.microsoft.com/office/drawing/2014/main" id="{473BCDAC-CCA7-42E4-8A26-1A80581F87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8595" y="5540015"/>
              <a:ext cx="722376" cy="71759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ooter Placeholder 5">
            <a:extLst>
              <a:ext uri="{FF2B5EF4-FFF2-40B4-BE49-F238E27FC236}">
                <a16:creationId xmlns:a16="http://schemas.microsoft.com/office/drawing/2014/main" id="{DA02B3D3-753D-224E-AA1D-C744FD1D34AC}"/>
              </a:ext>
            </a:extLst>
          </p:cNvPr>
          <p:cNvSpPr txBox="1">
            <a:spLocks/>
          </p:cNvSpPr>
          <p:nvPr/>
        </p:nvSpPr>
        <p:spPr>
          <a:xfrm>
            <a:off x="-504075" y="6493342"/>
            <a:ext cx="4114839" cy="364173"/>
          </a:xfrm>
          <a:prstGeom prst="rect">
            <a:avLst/>
          </a:prstGeom>
        </p:spPr>
        <p:txBody>
          <a:bodyPr vert="horz" lIns="89642" tIns="44821" rIns="89642" bIns="44821" rtlCol="0" anchor="ctr"/>
          <a:lstStyle>
            <a:defPPr>
              <a:defRPr lang="en-US"/>
            </a:defPPr>
            <a:lvl1pPr marL="0" algn="ctr" defTabSz="932688" rtl="0" eaLnBrk="1" latinLnBrk="0" hangingPunct="1">
              <a:defRPr sz="800" kern="1200" baseline="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r>
              <a:rPr lang="en-US" sz="882"/>
              <a:t>MICROSOFT CONFIDENTIAL – SHARED UNDER NDA</a:t>
            </a:r>
          </a:p>
        </p:txBody>
      </p:sp>
    </p:spTree>
    <p:extLst>
      <p:ext uri="{BB962C8B-B14F-4D97-AF65-F5344CB8AC3E}">
        <p14:creationId xmlns:p14="http://schemas.microsoft.com/office/powerpoint/2010/main" val="18064811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3"/>
                                        </p:tgtEl>
                                        <p:attrNameLst>
                                          <p:attrName>style.visibility</p:attrName>
                                        </p:attrNameLst>
                                      </p:cBhvr>
                                      <p:to>
                                        <p:strVal val="visible"/>
                                      </p:to>
                                    </p:set>
                                    <p:animEffect transition="in" filter="fade">
                                      <p:cBhvr>
                                        <p:cTn id="20" dur="500"/>
                                        <p:tgtEl>
                                          <p:spTgt spid="253"/>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6"/>
                                        </p:tgtEl>
                                        <p:attrNameLst>
                                          <p:attrName>style.visibility</p:attrName>
                                        </p:attrNameLst>
                                      </p:cBhvr>
                                      <p:to>
                                        <p:strVal val="visible"/>
                                      </p:to>
                                    </p:set>
                                    <p:animEffect transition="in" filter="fade">
                                      <p:cBhvr>
                                        <p:cTn id="27" dur="500"/>
                                        <p:tgtEl>
                                          <p:spTgt spid="256"/>
                                        </p:tgtEl>
                                      </p:cBhvr>
                                    </p:animEffect>
                                  </p:childTnLst>
                                </p:cTn>
                              </p:par>
                            </p:childTnLst>
                          </p:cTn>
                        </p:par>
                        <p:par>
                          <p:cTn id="28" fill="hold">
                            <p:stCondLst>
                              <p:cond delay="55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fade">
                                      <p:cBhvr>
                                        <p:cTn id="34" dur="500"/>
                                        <p:tgtEl>
                                          <p:spTgt spid="266"/>
                                        </p:tgtEl>
                                      </p:cBhvr>
                                    </p:animEffect>
                                  </p:childTnLst>
                                </p:cTn>
                              </p:par>
                            </p:childTnLst>
                          </p:cTn>
                        </p:par>
                        <p:par>
                          <p:cTn id="35" fill="hold">
                            <p:stCondLst>
                              <p:cond delay="7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2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9"/>
                                        </p:tgtEl>
                                        <p:attrNameLst>
                                          <p:attrName>style.visibility</p:attrName>
                                        </p:attrNameLst>
                                      </p:cBhvr>
                                      <p:to>
                                        <p:strVal val="visible"/>
                                      </p:to>
                                    </p:set>
                                    <p:animEffect transition="in" filter="fade">
                                      <p:cBhvr>
                                        <p:cTn id="41" dur="500"/>
                                        <p:tgtEl>
                                          <p:spTgt spid="259"/>
                                        </p:tgtEl>
                                      </p:cBhvr>
                                    </p:animEffect>
                                  </p:childTnLst>
                                </p:cTn>
                              </p:par>
                            </p:childTnLst>
                          </p:cTn>
                        </p:par>
                        <p:par>
                          <p:cTn id="42" fill="hold">
                            <p:stCondLst>
                              <p:cond delay="9500"/>
                            </p:stCondLst>
                            <p:childTnLst>
                              <p:par>
                                <p:cTn id="43" presetID="10"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20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3"/>
                                        </p:tgtEl>
                                        <p:attrNameLst>
                                          <p:attrName>style.visibility</p:attrName>
                                        </p:attrNameLst>
                                      </p:cBhvr>
                                      <p:to>
                                        <p:strVal val="visible"/>
                                      </p:to>
                                    </p:set>
                                    <p:animEffect transition="in" filter="fade">
                                      <p:cBhvr>
                                        <p:cTn id="48" dur="500"/>
                                        <p:tgtEl>
                                          <p:spTgt spid="263"/>
                                        </p:tgtEl>
                                      </p:cBhvr>
                                    </p:animEffect>
                                  </p:childTnLst>
                                </p:cTn>
                              </p:par>
                            </p:childTnLst>
                          </p:cTn>
                        </p:par>
                        <p:par>
                          <p:cTn id="49" fill="hold">
                            <p:stCondLst>
                              <p:cond delay="11500"/>
                            </p:stCondLst>
                            <p:childTnLst>
                              <p:par>
                                <p:cTn id="50" presetID="10" presetClass="entr" presetSubtype="0" fill="hold" nodeType="afterEffect">
                                  <p:stCondLst>
                                    <p:cond delay="0"/>
                                  </p:stCondLst>
                                  <p:childTnLst>
                                    <p:set>
                                      <p:cBhvr>
                                        <p:cTn id="51" dur="1" fill="hold">
                                          <p:stCondLst>
                                            <p:cond delay="0"/>
                                          </p:stCondLst>
                                        </p:cTn>
                                        <p:tgtEl>
                                          <p:spTgt spid="248"/>
                                        </p:tgtEl>
                                        <p:attrNameLst>
                                          <p:attrName>style.visibility</p:attrName>
                                        </p:attrNameLst>
                                      </p:cBhvr>
                                      <p:to>
                                        <p:strVal val="visible"/>
                                      </p:to>
                                    </p:set>
                                    <p:animEffect transition="in" filter="fade">
                                      <p:cBhvr>
                                        <p:cTn id="52" dur="1000"/>
                                        <p:tgtEl>
                                          <p:spTgt spid="248"/>
                                        </p:tgtEl>
                                      </p:cBhvr>
                                    </p:animEffect>
                                  </p:childTnLst>
                                </p:cTn>
                              </p:par>
                            </p:childTnLst>
                          </p:cTn>
                        </p:par>
                        <p:par>
                          <p:cTn id="53" fill="hold">
                            <p:stCondLst>
                              <p:cond delay="12500"/>
                            </p:stCondLst>
                            <p:childTnLst>
                              <p:par>
                                <p:cTn id="54" presetID="10" presetClass="entr" presetSubtype="0" fill="hold" nodeType="afterEffect">
                                  <p:stCondLst>
                                    <p:cond delay="0"/>
                                  </p:stCondLst>
                                  <p:childTnLst>
                                    <p:set>
                                      <p:cBhvr>
                                        <p:cTn id="55" dur="1" fill="hold">
                                          <p:stCondLst>
                                            <p:cond delay="0"/>
                                          </p:stCondLst>
                                        </p:cTn>
                                        <p:tgtEl>
                                          <p:spTgt spid="249"/>
                                        </p:tgtEl>
                                        <p:attrNameLst>
                                          <p:attrName>style.visibility</p:attrName>
                                        </p:attrNameLst>
                                      </p:cBhvr>
                                      <p:to>
                                        <p:strVal val="visible"/>
                                      </p:to>
                                    </p:set>
                                    <p:animEffect transition="in" filter="fade">
                                      <p:cBhvr>
                                        <p:cTn id="56" dur="500"/>
                                        <p:tgtEl>
                                          <p:spTgt spid="249"/>
                                        </p:tgtEl>
                                      </p:cBhvr>
                                    </p:animEffect>
                                  </p:childTnLst>
                                </p:cTn>
                              </p:par>
                            </p:childTnLst>
                          </p:cTn>
                        </p:par>
                        <p:par>
                          <p:cTn id="57" fill="hold">
                            <p:stCondLst>
                              <p:cond delay="13000"/>
                            </p:stCondLst>
                            <p:childTnLst>
                              <p:par>
                                <p:cTn id="58" presetID="10" presetClass="entr" presetSubtype="0" fill="hold" nodeType="afterEffect">
                                  <p:stCondLst>
                                    <p:cond delay="0"/>
                                  </p:stCondLst>
                                  <p:childTnLst>
                                    <p:set>
                                      <p:cBhvr>
                                        <p:cTn id="59" dur="1" fill="hold">
                                          <p:stCondLst>
                                            <p:cond delay="0"/>
                                          </p:stCondLst>
                                        </p:cTn>
                                        <p:tgtEl>
                                          <p:spTgt spid="250"/>
                                        </p:tgtEl>
                                        <p:attrNameLst>
                                          <p:attrName>style.visibility</p:attrName>
                                        </p:attrNameLst>
                                      </p:cBhvr>
                                      <p:to>
                                        <p:strVal val="visible"/>
                                      </p:to>
                                    </p:set>
                                    <p:animEffect transition="in" filter="fade">
                                      <p:cBhvr>
                                        <p:cTn id="60" dur="500"/>
                                        <p:tgtEl>
                                          <p:spTgt spid="250"/>
                                        </p:tgtEl>
                                      </p:cBhvr>
                                    </p:animEffect>
                                  </p:childTnLst>
                                </p:cTn>
                              </p:par>
                            </p:childTnLst>
                          </p:cTn>
                        </p:par>
                        <p:par>
                          <p:cTn id="61" fill="hold">
                            <p:stCondLst>
                              <p:cond delay="13500"/>
                            </p:stCondLst>
                            <p:childTnLst>
                              <p:par>
                                <p:cTn id="62" presetID="10" presetClass="entr" presetSubtype="0" fill="hold" nodeType="afterEffect">
                                  <p:stCondLst>
                                    <p:cond delay="0"/>
                                  </p:stCondLst>
                                  <p:childTnLst>
                                    <p:set>
                                      <p:cBhvr>
                                        <p:cTn id="63" dur="1" fill="hold">
                                          <p:stCondLst>
                                            <p:cond delay="0"/>
                                          </p:stCondLst>
                                        </p:cTn>
                                        <p:tgtEl>
                                          <p:spTgt spid="251"/>
                                        </p:tgtEl>
                                        <p:attrNameLst>
                                          <p:attrName>style.visibility</p:attrName>
                                        </p:attrNameLst>
                                      </p:cBhvr>
                                      <p:to>
                                        <p:strVal val="visible"/>
                                      </p:to>
                                    </p:set>
                                    <p:animEffect transition="in" filter="fade">
                                      <p:cBhvr>
                                        <p:cTn id="64" dur="500"/>
                                        <p:tgtEl>
                                          <p:spTgt spid="251"/>
                                        </p:tgtEl>
                                      </p:cBhvr>
                                    </p:animEffect>
                                  </p:childTnLst>
                                </p:cTn>
                              </p:par>
                            </p:childTnLst>
                          </p:cTn>
                        </p:par>
                        <p:par>
                          <p:cTn id="65" fill="hold">
                            <p:stCondLst>
                              <p:cond delay="14000"/>
                            </p:stCondLst>
                            <p:childTnLst>
                              <p:par>
                                <p:cTn id="66" presetID="22" presetClass="entr" presetSubtype="2" fill="hold" grpId="0" nodeType="afterEffect">
                                  <p:stCondLst>
                                    <p:cond delay="0"/>
                                  </p:stCondLst>
                                  <p:childTnLst>
                                    <p:set>
                                      <p:cBhvr>
                                        <p:cTn id="67" dur="1" fill="hold">
                                          <p:stCondLst>
                                            <p:cond delay="0"/>
                                          </p:stCondLst>
                                        </p:cTn>
                                        <p:tgtEl>
                                          <p:spTgt spid="227"/>
                                        </p:tgtEl>
                                        <p:attrNameLst>
                                          <p:attrName>style.visibility</p:attrName>
                                        </p:attrNameLst>
                                      </p:cBhvr>
                                      <p:to>
                                        <p:strVal val="visible"/>
                                      </p:to>
                                    </p:set>
                                    <p:animEffect transition="in" filter="wipe(right)">
                                      <p:cBhvr>
                                        <p:cTn id="68"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7" grpId="0" animBg="1"/>
      <p:bldP spid="253" grpId="0"/>
      <p:bldP spid="256" grpId="0"/>
      <p:bldP spid="266" grpId="0"/>
      <p:bldP spid="259" grpId="0"/>
      <p:bldP spid="26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a:t>The Value of Using GitHub Today</a:t>
            </a:r>
          </a:p>
        </p:txBody>
      </p:sp>
    </p:spTree>
    <p:extLst>
      <p:ext uri="{BB962C8B-B14F-4D97-AF65-F5344CB8AC3E}">
        <p14:creationId xmlns:p14="http://schemas.microsoft.com/office/powerpoint/2010/main" val="17039987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2D76-E631-4670-960B-95E6D3AE7DAE}"/>
              </a:ext>
            </a:extLst>
          </p:cNvPr>
          <p:cNvSpPr>
            <a:spLocks noGrp="1"/>
          </p:cNvSpPr>
          <p:nvPr>
            <p:ph type="title"/>
          </p:nvPr>
        </p:nvSpPr>
        <p:spPr>
          <a:xfrm>
            <a:off x="589825" y="458045"/>
            <a:ext cx="11015394" cy="553841"/>
          </a:xfrm>
        </p:spPr>
        <p:txBody>
          <a:bodyPr>
            <a:normAutofit/>
          </a:bodyPr>
          <a:lstStyle/>
          <a:p>
            <a:r>
              <a:rPr lang="en-GB"/>
              <a:t>Secure your complete software lifecycle with GitHub</a:t>
            </a:r>
            <a:endParaRPr lang="en-US"/>
          </a:p>
        </p:txBody>
      </p:sp>
      <p:grpSp>
        <p:nvGrpSpPr>
          <p:cNvPr id="10" name="Group 9">
            <a:extLst>
              <a:ext uri="{FF2B5EF4-FFF2-40B4-BE49-F238E27FC236}">
                <a16:creationId xmlns:a16="http://schemas.microsoft.com/office/drawing/2014/main" id="{4B794A2D-076C-4EF6-BDBD-FAF83EEBC846}"/>
              </a:ext>
              <a:ext uri="{C183D7F6-B498-43B3-948B-1728B52AA6E4}">
                <adec:decorative xmlns:adec="http://schemas.microsoft.com/office/drawing/2017/decorative" val="1"/>
              </a:ext>
            </a:extLst>
          </p:cNvPr>
          <p:cNvGrpSpPr/>
          <p:nvPr/>
        </p:nvGrpSpPr>
        <p:grpSpPr>
          <a:xfrm>
            <a:off x="4620855" y="1884063"/>
            <a:ext cx="2950293" cy="2516692"/>
            <a:chOff x="4620435" y="1883623"/>
            <a:chExt cx="2951131" cy="2517406"/>
          </a:xfrm>
        </p:grpSpPr>
        <p:sp>
          <p:nvSpPr>
            <p:cNvPr id="4" name="Google Shape;3496;p668">
              <a:extLst>
                <a:ext uri="{FF2B5EF4-FFF2-40B4-BE49-F238E27FC236}">
                  <a16:creationId xmlns:a16="http://schemas.microsoft.com/office/drawing/2014/main" id="{2235688A-9CAC-4FFF-8319-FE4A9BE6FC0E}"/>
                </a:ext>
              </a:extLst>
            </p:cNvPr>
            <p:cNvSpPr txBox="1"/>
            <p:nvPr/>
          </p:nvSpPr>
          <p:spPr>
            <a:xfrm>
              <a:off x="4620435"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Code scanning</a:t>
              </a:r>
            </a:p>
            <a:p>
              <a:pPr algn="ctr">
                <a:buClr>
                  <a:srgbClr val="FFFFFF"/>
                </a:buClr>
                <a:buSzPts val="1500"/>
              </a:pPr>
              <a:endParaRPr lang="en-US" sz="2000">
                <a:latin typeface="+mj-lt"/>
                <a:ea typeface="Helvetica Neue"/>
                <a:cs typeface="Helvetica Neue"/>
                <a:sym typeface="Helvetica Neue"/>
              </a:endParaRPr>
            </a:p>
            <a:p>
              <a:pPr algn="ctr">
                <a:buClr>
                  <a:srgbClr val="FFFFFF"/>
                </a:buClr>
                <a:buSzPts val="1500"/>
              </a:pPr>
              <a:r>
                <a:rPr lang="en-US">
                  <a:sym typeface="Helvetica Neue"/>
                </a:rPr>
                <a:t>Scan your code for vulnerabilities, powered by CodeQL, and the work of the security research community</a:t>
              </a:r>
            </a:p>
          </p:txBody>
        </p:sp>
        <p:pic>
          <p:nvPicPr>
            <p:cNvPr id="3" name="code scanning.png">
              <a:extLst>
                <a:ext uri="{FF2B5EF4-FFF2-40B4-BE49-F238E27FC236}">
                  <a16:creationId xmlns:a16="http://schemas.microsoft.com/office/drawing/2014/main" id="{A5D28E80-BF16-40B9-9510-2F3182FA9ED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06578" y="1883623"/>
              <a:ext cx="1578845" cy="1578845"/>
            </a:xfrm>
            <a:prstGeom prst="rect">
              <a:avLst/>
            </a:prstGeom>
            <a:solidFill>
              <a:schemeClr val="tx1"/>
            </a:solidFill>
            <a:ln w="12700">
              <a:solidFill>
                <a:schemeClr val="tx1"/>
              </a:solidFill>
              <a:miter lim="400000"/>
            </a:ln>
          </p:spPr>
        </p:pic>
      </p:grpSp>
      <p:grpSp>
        <p:nvGrpSpPr>
          <p:cNvPr id="11" name="Group 10">
            <a:extLst>
              <a:ext uri="{FF2B5EF4-FFF2-40B4-BE49-F238E27FC236}">
                <a16:creationId xmlns:a16="http://schemas.microsoft.com/office/drawing/2014/main" id="{6C8A607F-49C2-4EC6-A887-B5AFCEC8B7C9}"/>
              </a:ext>
              <a:ext uri="{C183D7F6-B498-43B3-948B-1728B52AA6E4}">
                <adec:decorative xmlns:adec="http://schemas.microsoft.com/office/drawing/2017/decorative" val="1"/>
              </a:ext>
            </a:extLst>
          </p:cNvPr>
          <p:cNvGrpSpPr/>
          <p:nvPr/>
        </p:nvGrpSpPr>
        <p:grpSpPr>
          <a:xfrm>
            <a:off x="8654928" y="1896744"/>
            <a:ext cx="2950293" cy="2504010"/>
            <a:chOff x="8655652" y="1896308"/>
            <a:chExt cx="2951131" cy="2504721"/>
          </a:xfrm>
        </p:grpSpPr>
        <p:sp>
          <p:nvSpPr>
            <p:cNvPr id="6" name="Google Shape;3497;p668">
              <a:extLst>
                <a:ext uri="{FF2B5EF4-FFF2-40B4-BE49-F238E27FC236}">
                  <a16:creationId xmlns:a16="http://schemas.microsoft.com/office/drawing/2014/main" id="{32C12264-A15F-44B3-B48D-0EA9BA9882C1}"/>
                </a:ext>
              </a:extLst>
            </p:cNvPr>
            <p:cNvSpPr txBox="1"/>
            <p:nvPr/>
          </p:nvSpPr>
          <p:spPr>
            <a:xfrm>
              <a:off x="8655652"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Secret scanning</a:t>
              </a:r>
            </a:p>
            <a:p>
              <a:pPr algn="ctr">
                <a:buClr>
                  <a:srgbClr val="FFFFFF"/>
                </a:buClr>
                <a:buSzPts val="1500"/>
              </a:pPr>
              <a:endParaRPr lang="en-US" sz="2000">
                <a:latin typeface="+mj-lt"/>
                <a:ea typeface="Helvetica Neue"/>
                <a:cs typeface="Helvetica Neue"/>
                <a:sym typeface="Helvetica Neue"/>
              </a:endParaRPr>
            </a:p>
            <a:p>
              <a:pPr algn="ctr">
                <a:buClr>
                  <a:srgbClr val="FFFFFF"/>
                </a:buClr>
                <a:buSzPts val="1500"/>
              </a:pPr>
              <a:r>
                <a:rPr lang="en-US">
                  <a:sym typeface="Helvetica Neue"/>
                </a:rPr>
                <a:t>Prevent secrets from </a:t>
              </a:r>
              <a:br>
                <a:rPr lang="en-US">
                  <a:sym typeface="Helvetica Neue"/>
                </a:rPr>
              </a:br>
              <a:r>
                <a:rPr lang="en-US">
                  <a:sym typeface="Helvetica Neue"/>
                </a:rPr>
                <a:t>leaking into code, including  automatic remediation </a:t>
              </a:r>
              <a:br>
                <a:rPr lang="en-US">
                  <a:sym typeface="Helvetica Neue"/>
                </a:rPr>
              </a:br>
              <a:r>
                <a:rPr lang="en-US">
                  <a:sym typeface="Helvetica Neue"/>
                </a:rPr>
                <a:t>with </a:t>
              </a:r>
              <a:r>
                <a:rPr lang="en-US">
                  <a:sym typeface="Helvetica Neue"/>
                  <a:hlinkClick r:id="rId4"/>
                </a:rPr>
                <a:t>35+ providers</a:t>
              </a:r>
              <a:endParaRPr lang="en-US">
                <a:sym typeface="Helvetica Neue"/>
              </a:endParaRPr>
            </a:p>
            <a:p>
              <a:pPr algn="ctr">
                <a:buClr>
                  <a:srgbClr val="FFFFFF"/>
                </a:buClr>
                <a:buSzPts val="1500"/>
              </a:pPr>
              <a:endParaRPr lang="en-US" sz="2000">
                <a:latin typeface="+mj-lt"/>
                <a:ea typeface="Helvetica Neue"/>
                <a:cs typeface="Helvetica Neue"/>
                <a:sym typeface="Helvetica Neue"/>
              </a:endParaRPr>
            </a:p>
          </p:txBody>
        </p:sp>
        <p:pic>
          <p:nvPicPr>
            <p:cNvPr id="5" name="secrets scanning.png">
              <a:extLst>
                <a:ext uri="{FF2B5EF4-FFF2-40B4-BE49-F238E27FC236}">
                  <a16:creationId xmlns:a16="http://schemas.microsoft.com/office/drawing/2014/main" id="{4FDF24FC-603A-421C-9E14-64561A61536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341794" y="1896308"/>
              <a:ext cx="1578846" cy="1578846"/>
            </a:xfrm>
            <a:prstGeom prst="rect">
              <a:avLst/>
            </a:prstGeom>
            <a:solidFill>
              <a:schemeClr val="tx1"/>
            </a:solidFill>
            <a:ln w="12700">
              <a:miter lim="400000"/>
            </a:ln>
          </p:spPr>
        </p:pic>
      </p:grpSp>
      <p:grpSp>
        <p:nvGrpSpPr>
          <p:cNvPr id="9" name="Group 8">
            <a:extLst>
              <a:ext uri="{FF2B5EF4-FFF2-40B4-BE49-F238E27FC236}">
                <a16:creationId xmlns:a16="http://schemas.microsoft.com/office/drawing/2014/main" id="{4F4F4DE3-06E4-4271-AB21-00D3D5A87901}"/>
              </a:ext>
              <a:ext uri="{C183D7F6-B498-43B3-948B-1728B52AA6E4}">
                <adec:decorative xmlns:adec="http://schemas.microsoft.com/office/drawing/2017/decorative" val="1"/>
              </a:ext>
            </a:extLst>
          </p:cNvPr>
          <p:cNvGrpSpPr/>
          <p:nvPr/>
        </p:nvGrpSpPr>
        <p:grpSpPr>
          <a:xfrm>
            <a:off x="589827" y="1829999"/>
            <a:ext cx="2950293" cy="2570755"/>
            <a:chOff x="588263" y="1829545"/>
            <a:chExt cx="2951131" cy="2571484"/>
          </a:xfrm>
        </p:grpSpPr>
        <p:sp>
          <p:nvSpPr>
            <p:cNvPr id="8" name="Google Shape;3498;p668">
              <a:extLst>
                <a:ext uri="{FF2B5EF4-FFF2-40B4-BE49-F238E27FC236}">
                  <a16:creationId xmlns:a16="http://schemas.microsoft.com/office/drawing/2014/main" id="{3A1A075D-BB00-44FB-A162-6645F7B25DD1}"/>
                </a:ext>
              </a:extLst>
            </p:cNvPr>
            <p:cNvSpPr txBox="1"/>
            <p:nvPr/>
          </p:nvSpPr>
          <p:spPr>
            <a:xfrm>
              <a:off x="588263"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Dependency updates</a:t>
              </a:r>
            </a:p>
            <a:p>
              <a:pPr algn="ctr">
                <a:buClr>
                  <a:srgbClr val="FFFFFF"/>
                </a:buClr>
                <a:buSzPts val="1500"/>
              </a:pPr>
              <a:endParaRPr lang="en-US" sz="2000">
                <a:latin typeface="+mj-lt"/>
                <a:ea typeface="Helvetica Neue"/>
                <a:cs typeface="Helvetica Neue"/>
                <a:sym typeface="Helvetica Neue"/>
              </a:endParaRPr>
            </a:p>
            <a:p>
              <a:pPr algn="ctr">
                <a:buClr>
                  <a:srgbClr val="FFFFFF"/>
                </a:buClr>
                <a:buSzPts val="1500"/>
              </a:pPr>
              <a:r>
                <a:rPr lang="en-US">
                  <a:ea typeface="Helvetica Neue"/>
                  <a:cs typeface="Helvetica Neue"/>
                  <a:sym typeface="Helvetica Neue"/>
                </a:rPr>
                <a:t>Identify vulnerable dependencies, and update them to secure versions automatically</a:t>
              </a:r>
            </a:p>
          </p:txBody>
        </p:sp>
        <p:pic>
          <p:nvPicPr>
            <p:cNvPr id="7" name="advanced-security.png">
              <a:extLst>
                <a:ext uri="{FF2B5EF4-FFF2-40B4-BE49-F238E27FC236}">
                  <a16:creationId xmlns:a16="http://schemas.microsoft.com/office/drawing/2014/main" id="{F99440C9-6F21-456B-97DC-90FB3B63B5A8}"/>
                </a:ext>
                <a:ext uri="{C183D7F6-B498-43B3-948B-1728B52AA6E4}">
                  <adec:decorative xmlns:adec="http://schemas.microsoft.com/office/drawing/2017/decorative" val="1"/>
                </a:ext>
              </a:extLst>
            </p:cNvPr>
            <p:cNvPicPr>
              <a:picLocks noChangeAspect="1"/>
            </p:cNvPicPr>
            <p:nvPr/>
          </p:nvPicPr>
          <p:blipFill>
            <a:blip r:embed="rId6"/>
            <a:srcRect t="90" b="90"/>
            <a:stretch>
              <a:fillRect/>
            </a:stretch>
          </p:blipFill>
          <p:spPr>
            <a:xfrm>
              <a:off x="1206086" y="1829545"/>
              <a:ext cx="1715485" cy="1712372"/>
            </a:xfrm>
            <a:prstGeom prst="rect">
              <a:avLst/>
            </a:prstGeom>
            <a:solidFill>
              <a:schemeClr val="tx1"/>
            </a:solidFill>
            <a:ln w="12700">
              <a:miter lim="400000"/>
            </a:ln>
          </p:spPr>
        </p:pic>
      </p:grpSp>
      <p:grpSp>
        <p:nvGrpSpPr>
          <p:cNvPr id="17" name="Group 16">
            <a:extLst>
              <a:ext uri="{FF2B5EF4-FFF2-40B4-BE49-F238E27FC236}">
                <a16:creationId xmlns:a16="http://schemas.microsoft.com/office/drawing/2014/main" id="{67A45644-88C9-44AB-8E9F-8A13E9CA81A1}"/>
              </a:ext>
              <a:ext uri="{C183D7F6-B498-43B3-948B-1728B52AA6E4}">
                <adec:decorative xmlns:adec="http://schemas.microsoft.com/office/drawing/2017/decorative" val="1"/>
              </a:ext>
            </a:extLst>
          </p:cNvPr>
          <p:cNvGrpSpPr/>
          <p:nvPr/>
        </p:nvGrpSpPr>
        <p:grpSpPr>
          <a:xfrm>
            <a:off x="589827" y="5305764"/>
            <a:ext cx="2950293" cy="474159"/>
            <a:chOff x="578708" y="5623146"/>
            <a:chExt cx="2960687" cy="474293"/>
          </a:xfrm>
        </p:grpSpPr>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A989A2F5-282A-4FEB-A161-51130998A52C}"/>
                    </a:ext>
                  </a:extLst>
                </p14:cNvPr>
                <p14:cNvContentPartPr/>
                <p14:nvPr/>
              </p14:nvContentPartPr>
              <p14:xfrm>
                <a:off x="578708" y="5623146"/>
                <a:ext cx="360" cy="272904"/>
              </p14:xfrm>
            </p:contentPart>
          </mc:Choice>
          <mc:Fallback>
            <p:pic>
              <p:nvPicPr>
                <p:cNvPr id="12" name="Ink 11">
                  <a:extLst>
                    <a:ext uri="{FF2B5EF4-FFF2-40B4-BE49-F238E27FC236}">
                      <a16:creationId xmlns:a16="http://schemas.microsoft.com/office/drawing/2014/main" id="{A989A2F5-282A-4FEB-A161-51130998A52C}"/>
                    </a:ext>
                  </a:extLst>
                </p:cNvPr>
                <p:cNvPicPr/>
                <p:nvPr/>
              </p:nvPicPr>
              <p:blipFill>
                <a:blip r:embed="rId8"/>
                <a:stretch>
                  <a:fillRect/>
                </a:stretch>
              </p:blipFill>
              <p:spPr>
                <a:xfrm>
                  <a:off x="574388" y="5618831"/>
                  <a:ext cx="9000" cy="281533"/>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590148FE-921A-4A31-B7ED-BA4C91750992}"/>
                    </a:ext>
                  </a:extLst>
                </p14:cNvPr>
                <p14:cNvContentPartPr/>
                <p14:nvPr/>
              </p14:nvContentPartPr>
              <p14:xfrm>
                <a:off x="578708" y="5896410"/>
                <a:ext cx="2960327" cy="360"/>
              </p14:xfrm>
            </p:contentPart>
          </mc:Choice>
          <mc:Fallback>
            <p:pic>
              <p:nvPicPr>
                <p:cNvPr id="13" name="Ink 12">
                  <a:extLst>
                    <a:ext uri="{FF2B5EF4-FFF2-40B4-BE49-F238E27FC236}">
                      <a16:creationId xmlns:a16="http://schemas.microsoft.com/office/drawing/2014/main" id="{590148FE-921A-4A31-B7ED-BA4C91750992}"/>
                    </a:ext>
                  </a:extLst>
                </p:cNvPr>
                <p:cNvPicPr/>
                <p:nvPr/>
              </p:nvPicPr>
              <p:blipFill>
                <a:blip r:embed="rId10"/>
                <a:stretch>
                  <a:fillRect/>
                </a:stretch>
              </p:blipFill>
              <p:spPr>
                <a:xfrm>
                  <a:off x="574374" y="5892090"/>
                  <a:ext cx="2968995"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65468BB4-93BC-4D9A-80B4-538B6517BE55}"/>
                    </a:ext>
                  </a:extLst>
                </p14:cNvPr>
                <p14:cNvContentPartPr/>
                <p14:nvPr/>
              </p14:nvContentPartPr>
              <p14:xfrm>
                <a:off x="3539035" y="5623146"/>
                <a:ext cx="360" cy="272904"/>
              </p14:xfrm>
            </p:contentPart>
          </mc:Choice>
          <mc:Fallback>
            <p:pic>
              <p:nvPicPr>
                <p:cNvPr id="15" name="Ink 14">
                  <a:extLst>
                    <a:ext uri="{FF2B5EF4-FFF2-40B4-BE49-F238E27FC236}">
                      <a16:creationId xmlns:a16="http://schemas.microsoft.com/office/drawing/2014/main" id="{65468BB4-93BC-4D9A-80B4-538B6517BE55}"/>
                    </a:ext>
                  </a:extLst>
                </p:cNvPr>
                <p:cNvPicPr/>
                <p:nvPr/>
              </p:nvPicPr>
              <p:blipFill>
                <a:blip r:embed="rId8"/>
                <a:stretch>
                  <a:fillRect/>
                </a:stretch>
              </p:blipFill>
              <p:spPr>
                <a:xfrm>
                  <a:off x="3534715" y="5618831"/>
                  <a:ext cx="9000" cy="281533"/>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4E039C79-D513-4B78-A2FC-2C0CB937F51F}"/>
                    </a:ext>
                  </a:extLst>
                </p14:cNvPr>
                <p14:cNvContentPartPr/>
                <p14:nvPr/>
              </p14:nvContentPartPr>
              <p14:xfrm>
                <a:off x="2058511" y="5896050"/>
                <a:ext cx="360" cy="201389"/>
              </p14:xfrm>
            </p:contentPart>
          </mc:Choice>
          <mc:Fallback>
            <p:pic>
              <p:nvPicPr>
                <p:cNvPr id="16" name="Ink 15">
                  <a:extLst>
                    <a:ext uri="{FF2B5EF4-FFF2-40B4-BE49-F238E27FC236}">
                      <a16:creationId xmlns:a16="http://schemas.microsoft.com/office/drawing/2014/main" id="{4E039C79-D513-4B78-A2FC-2C0CB937F51F}"/>
                    </a:ext>
                  </a:extLst>
                </p:cNvPr>
                <p:cNvPicPr/>
                <p:nvPr/>
              </p:nvPicPr>
              <p:blipFill>
                <a:blip r:embed="rId13"/>
                <a:stretch>
                  <a:fillRect/>
                </a:stretch>
              </p:blipFill>
              <p:spPr>
                <a:xfrm>
                  <a:off x="2054191" y="5891742"/>
                  <a:ext cx="9000" cy="210005"/>
                </a:xfrm>
                <a:prstGeom prst="rect">
                  <a:avLst/>
                </a:prstGeom>
              </p:spPr>
            </p:pic>
          </mc:Fallback>
        </mc:AlternateContent>
      </p:grpSp>
      <p:sp>
        <p:nvSpPr>
          <p:cNvPr id="18" name="TextBox 17">
            <a:extLst>
              <a:ext uri="{FF2B5EF4-FFF2-40B4-BE49-F238E27FC236}">
                <a16:creationId xmlns:a16="http://schemas.microsoft.com/office/drawing/2014/main" id="{E72AEC44-85F1-4E20-B79C-0115E4DB198C}"/>
              </a:ext>
            </a:extLst>
          </p:cNvPr>
          <p:cNvSpPr txBox="1"/>
          <p:nvPr/>
        </p:nvSpPr>
        <p:spPr>
          <a:xfrm>
            <a:off x="589289" y="5792152"/>
            <a:ext cx="2950292" cy="246222"/>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Included w/ GitHub Enterprise</a:t>
            </a:r>
          </a:p>
        </p:txBody>
      </p:sp>
      <p:grpSp>
        <p:nvGrpSpPr>
          <p:cNvPr id="19" name="Group 18">
            <a:extLst>
              <a:ext uri="{FF2B5EF4-FFF2-40B4-BE49-F238E27FC236}">
                <a16:creationId xmlns:a16="http://schemas.microsoft.com/office/drawing/2014/main" id="{6C54E702-A32E-49E7-9F28-5C120AC460C2}"/>
              </a:ext>
              <a:ext uri="{C183D7F6-B498-43B3-948B-1728B52AA6E4}">
                <adec:decorative xmlns:adec="http://schemas.microsoft.com/office/drawing/2017/decorative" val="1"/>
              </a:ext>
            </a:extLst>
          </p:cNvPr>
          <p:cNvGrpSpPr/>
          <p:nvPr/>
        </p:nvGrpSpPr>
        <p:grpSpPr>
          <a:xfrm>
            <a:off x="4446519" y="5305764"/>
            <a:ext cx="7154580" cy="474159"/>
            <a:chOff x="578708" y="5623146"/>
            <a:chExt cx="2960687" cy="474293"/>
          </a:xfrm>
        </p:grpSpPr>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BBCED28C-043F-4D88-8FD0-EC78527D9163}"/>
                    </a:ext>
                  </a:extLst>
                </p14:cNvPr>
                <p14:cNvContentPartPr/>
                <p14:nvPr/>
              </p14:nvContentPartPr>
              <p14:xfrm>
                <a:off x="578708" y="5623146"/>
                <a:ext cx="360" cy="272904"/>
              </p14:xfrm>
            </p:contentPart>
          </mc:Choice>
          <mc:Fallback>
            <p:pic>
              <p:nvPicPr>
                <p:cNvPr id="20" name="Ink 19">
                  <a:extLst>
                    <a:ext uri="{FF2B5EF4-FFF2-40B4-BE49-F238E27FC236}">
                      <a16:creationId xmlns:a16="http://schemas.microsoft.com/office/drawing/2014/main" id="{BBCED28C-043F-4D88-8FD0-EC78527D9163}"/>
                    </a:ext>
                  </a:extLst>
                </p:cNvPr>
                <p:cNvPicPr/>
                <p:nvPr/>
              </p:nvPicPr>
              <p:blipFill>
                <a:blip r:embed="rId8"/>
                <a:stretch>
                  <a:fillRect/>
                </a:stretch>
              </p:blipFill>
              <p:spPr>
                <a:xfrm>
                  <a:off x="574388" y="5618831"/>
                  <a:ext cx="9000" cy="281533"/>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9820055B-734E-4E1E-83F7-E7B036463458}"/>
                    </a:ext>
                  </a:extLst>
                </p14:cNvPr>
                <p14:cNvContentPartPr/>
                <p14:nvPr/>
              </p14:nvContentPartPr>
              <p14:xfrm>
                <a:off x="578708" y="5896410"/>
                <a:ext cx="2960327" cy="360"/>
              </p14:xfrm>
            </p:contentPart>
          </mc:Choice>
          <mc:Fallback>
            <p:pic>
              <p:nvPicPr>
                <p:cNvPr id="21" name="Ink 20">
                  <a:extLst>
                    <a:ext uri="{FF2B5EF4-FFF2-40B4-BE49-F238E27FC236}">
                      <a16:creationId xmlns:a16="http://schemas.microsoft.com/office/drawing/2014/main" id="{9820055B-734E-4E1E-83F7-E7B036463458}"/>
                    </a:ext>
                  </a:extLst>
                </p:cNvPr>
                <p:cNvPicPr/>
                <p:nvPr/>
              </p:nvPicPr>
              <p:blipFill>
                <a:blip r:embed="rId16"/>
                <a:stretch>
                  <a:fillRect/>
                </a:stretch>
              </p:blipFill>
              <p:spPr>
                <a:xfrm>
                  <a:off x="576921" y="5892090"/>
                  <a:ext cx="2963901"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6E7E35DF-921B-41F4-A21E-FA4A27457129}"/>
                    </a:ext>
                  </a:extLst>
                </p14:cNvPr>
                <p14:cNvContentPartPr/>
                <p14:nvPr/>
              </p14:nvContentPartPr>
              <p14:xfrm>
                <a:off x="3539035" y="5623146"/>
                <a:ext cx="360" cy="272904"/>
              </p14:xfrm>
            </p:contentPart>
          </mc:Choice>
          <mc:Fallback>
            <p:pic>
              <p:nvPicPr>
                <p:cNvPr id="22" name="Ink 21">
                  <a:extLst>
                    <a:ext uri="{FF2B5EF4-FFF2-40B4-BE49-F238E27FC236}">
                      <a16:creationId xmlns:a16="http://schemas.microsoft.com/office/drawing/2014/main" id="{6E7E35DF-921B-41F4-A21E-FA4A27457129}"/>
                    </a:ext>
                  </a:extLst>
                </p:cNvPr>
                <p:cNvPicPr/>
                <p:nvPr/>
              </p:nvPicPr>
              <p:blipFill>
                <a:blip r:embed="rId8"/>
                <a:stretch>
                  <a:fillRect/>
                </a:stretch>
              </p:blipFill>
              <p:spPr>
                <a:xfrm>
                  <a:off x="3534715" y="5618831"/>
                  <a:ext cx="9000" cy="281533"/>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E594B793-9BBB-417B-AD0E-36DC0EB9C7E1}"/>
                    </a:ext>
                  </a:extLst>
                </p14:cNvPr>
                <p14:cNvContentPartPr/>
                <p14:nvPr/>
              </p14:nvContentPartPr>
              <p14:xfrm>
                <a:off x="2058511" y="5896050"/>
                <a:ext cx="360" cy="201389"/>
              </p14:xfrm>
            </p:contentPart>
          </mc:Choice>
          <mc:Fallback>
            <p:pic>
              <p:nvPicPr>
                <p:cNvPr id="23" name="Ink 22">
                  <a:extLst>
                    <a:ext uri="{FF2B5EF4-FFF2-40B4-BE49-F238E27FC236}">
                      <a16:creationId xmlns:a16="http://schemas.microsoft.com/office/drawing/2014/main" id="{E594B793-9BBB-417B-AD0E-36DC0EB9C7E1}"/>
                    </a:ext>
                  </a:extLst>
                </p:cNvPr>
                <p:cNvPicPr/>
                <p:nvPr/>
              </p:nvPicPr>
              <p:blipFill>
                <a:blip r:embed="rId13"/>
                <a:stretch>
                  <a:fillRect/>
                </a:stretch>
              </p:blipFill>
              <p:spPr>
                <a:xfrm>
                  <a:off x="2054191" y="5891742"/>
                  <a:ext cx="9000" cy="210005"/>
                </a:xfrm>
                <a:prstGeom prst="rect">
                  <a:avLst/>
                </a:prstGeom>
              </p:spPr>
            </p:pic>
          </mc:Fallback>
        </mc:AlternateContent>
      </p:grpSp>
      <p:sp>
        <p:nvSpPr>
          <p:cNvPr id="24" name="TextBox 23">
            <a:extLst>
              <a:ext uri="{FF2B5EF4-FFF2-40B4-BE49-F238E27FC236}">
                <a16:creationId xmlns:a16="http://schemas.microsoft.com/office/drawing/2014/main" id="{5669C063-0F32-4AD5-9204-9251AACF0491}"/>
              </a:ext>
            </a:extLst>
          </p:cNvPr>
          <p:cNvSpPr txBox="1"/>
          <p:nvPr/>
        </p:nvSpPr>
        <p:spPr>
          <a:xfrm>
            <a:off x="4446003" y="5792152"/>
            <a:ext cx="7153710"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GitHub Advanced Security (GHAS)</a:t>
            </a:r>
          </a:p>
        </p:txBody>
      </p:sp>
      <p:sp>
        <p:nvSpPr>
          <p:cNvPr id="14" name="Footer Placeholder 5">
            <a:extLst>
              <a:ext uri="{FF2B5EF4-FFF2-40B4-BE49-F238E27FC236}">
                <a16:creationId xmlns:a16="http://schemas.microsoft.com/office/drawing/2014/main" id="{7C476C9C-31CE-8D46-AE6C-477771BD055A}"/>
              </a:ext>
            </a:extLst>
          </p:cNvPr>
          <p:cNvSpPr txBox="1">
            <a:spLocks/>
          </p:cNvSpPr>
          <p:nvPr/>
        </p:nvSpPr>
        <p:spPr>
          <a:xfrm>
            <a:off x="-504075" y="6493342"/>
            <a:ext cx="4114839" cy="364173"/>
          </a:xfrm>
          <a:prstGeom prst="rect">
            <a:avLst/>
          </a:prstGeom>
        </p:spPr>
        <p:txBody>
          <a:bodyPr vert="horz" lIns="89642" tIns="44821" rIns="89642" bIns="44821" rtlCol="0" anchor="ctr"/>
          <a:lstStyle>
            <a:defPPr>
              <a:defRPr lang="en-US"/>
            </a:defPPr>
            <a:lvl1pPr marL="0" algn="ctr" defTabSz="932688" rtl="0" eaLnBrk="1" latinLnBrk="0" hangingPunct="1">
              <a:defRPr sz="800" kern="1200" baseline="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r>
              <a:rPr lang="en-US" sz="882"/>
              <a:t>MICROSOFT CONFIDENTIAL – SHARED UNDER NDA</a:t>
            </a:r>
          </a:p>
        </p:txBody>
      </p:sp>
    </p:spTree>
    <p:extLst>
      <p:ext uri="{BB962C8B-B14F-4D97-AF65-F5344CB8AC3E}">
        <p14:creationId xmlns:p14="http://schemas.microsoft.com/office/powerpoint/2010/main" val="3588246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83E2A0-E90E-475A-AEAA-679D7E33322D}"/>
              </a:ext>
            </a:extLst>
          </p:cNvPr>
          <p:cNvSpPr>
            <a:spLocks noGrp="1"/>
          </p:cNvSpPr>
          <p:nvPr>
            <p:ph type="title"/>
          </p:nvPr>
        </p:nvSpPr>
        <p:spPr>
          <a:xfrm>
            <a:off x="490004" y="252175"/>
            <a:ext cx="5138812" cy="1015203"/>
          </a:xfrm>
        </p:spPr>
        <p:txBody>
          <a:bodyPr>
            <a:noAutofit/>
          </a:bodyPr>
          <a:lstStyle/>
          <a:p>
            <a:pPr rtl="0" eaLnBrk="1" fontAlgn="auto" latinLnBrk="0" hangingPunct="1"/>
            <a:r>
              <a:rPr lang="en-US" sz="2800"/>
              <a:t>Dependency Scanning &amp; Auto Security Updates - GitHub</a:t>
            </a:r>
          </a:p>
        </p:txBody>
      </p:sp>
      <p:sp>
        <p:nvSpPr>
          <p:cNvPr id="12" name="Text Placeholder 5"/>
          <p:cNvSpPr txBox="1">
            <a:spLocks/>
          </p:cNvSpPr>
          <p:nvPr/>
        </p:nvSpPr>
        <p:spPr>
          <a:xfrm>
            <a:off x="523293" y="1365917"/>
            <a:ext cx="5739191"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defRPr/>
            </a:pPr>
            <a:r>
              <a:rPr lang="en-US" sz="2400" spc="-147">
                <a:ln w="3175">
                  <a:noFill/>
                </a:ln>
                <a:solidFill>
                  <a:schemeClr val="tx2"/>
                </a:solidFill>
                <a:latin typeface="Segoe UI"/>
                <a:cs typeface="+mn-cs"/>
              </a:rPr>
              <a:t>Securing the software supply chain</a:t>
            </a:r>
          </a:p>
        </p:txBody>
      </p:sp>
      <p:sp>
        <p:nvSpPr>
          <p:cNvPr id="2" name="Rectangle 1">
            <a:extLst>
              <a:ext uri="{FF2B5EF4-FFF2-40B4-BE49-F238E27FC236}">
                <a16:creationId xmlns:a16="http://schemas.microsoft.com/office/drawing/2014/main" id="{E108229A-CB2C-428F-A3F3-8C113572B1A1}"/>
              </a:ext>
              <a:ext uri="{C183D7F6-B498-43B3-948B-1728B52AA6E4}">
                <adec:decorative xmlns:adec="http://schemas.microsoft.com/office/drawing/2017/decorative" val="1"/>
              </a:ext>
            </a:extLst>
          </p:cNvPr>
          <p:cNvSpPr/>
          <p:nvPr/>
        </p:nvSpPr>
        <p:spPr bwMode="auto">
          <a:xfrm>
            <a:off x="5915524" y="974"/>
            <a:ext cx="6287882"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81F4957B-B42B-4183-9A79-59303411D2A7}"/>
              </a:ext>
            </a:extLst>
          </p:cNvPr>
          <p:cNvSpPr txBox="1"/>
          <p:nvPr/>
        </p:nvSpPr>
        <p:spPr>
          <a:xfrm>
            <a:off x="490005" y="1833684"/>
            <a:ext cx="4818819" cy="1453704"/>
          </a:xfrm>
          <a:prstGeom prst="rect">
            <a:avLst/>
          </a:prstGeom>
          <a:noFill/>
        </p:spPr>
        <p:txBody>
          <a:bodyPr wrap="square" lIns="182828" tIns="146263" rIns="182828" bIns="146263" rtlCol="0" anchor="t">
            <a:spAutoFit/>
          </a:bodyPr>
          <a:lstStyle/>
          <a:p>
            <a:pPr defTabSz="696653">
              <a:lnSpc>
                <a:spcPct val="90000"/>
              </a:lnSpc>
              <a:spcBef>
                <a:spcPct val="0"/>
              </a:spcBef>
              <a:defRPr/>
            </a:pPr>
            <a:r>
              <a:rPr lang="en-US" sz="2000">
                <a:solidFill>
                  <a:srgbClr val="0078D3"/>
                </a:solidFill>
                <a:latin typeface="Segoe UI Semibold"/>
              </a:rPr>
              <a:t>Dependency graph </a:t>
            </a:r>
          </a:p>
          <a:p>
            <a:pPr defTabSz="696653">
              <a:lnSpc>
                <a:spcPct val="120000"/>
              </a:lnSpc>
              <a:spcBef>
                <a:spcPct val="0"/>
              </a:spcBef>
              <a:spcAft>
                <a:spcPct val="35000"/>
              </a:spcAft>
              <a:defRPr/>
            </a:pPr>
            <a:r>
              <a:rPr lang="en-US" sz="1600">
                <a:solidFill>
                  <a:srgbClr val="000000"/>
                </a:solidFill>
                <a:ea typeface="Helvetica Neue"/>
                <a:cs typeface="Helvetica Neue"/>
              </a:rPr>
              <a:t>See the packages your project depends on, the repositories that depend on them, and any vulnerabilities detected in their dependencies.</a:t>
            </a:r>
            <a:endParaRPr lang="en-US" sz="1600">
              <a:solidFill>
                <a:srgbClr val="000000"/>
              </a:solidFill>
              <a:latin typeface="Segoe UI"/>
              <a:ea typeface="Helvetica Neue"/>
              <a:cs typeface="Helvetica Neue"/>
            </a:endParaRPr>
          </a:p>
        </p:txBody>
      </p:sp>
      <p:sp>
        <p:nvSpPr>
          <p:cNvPr id="14" name="TextBox 13">
            <a:extLst>
              <a:ext uri="{FF2B5EF4-FFF2-40B4-BE49-F238E27FC236}">
                <a16:creationId xmlns:a16="http://schemas.microsoft.com/office/drawing/2014/main" id="{81F4957B-B42B-4183-9A79-59303411D2A7}"/>
              </a:ext>
            </a:extLst>
          </p:cNvPr>
          <p:cNvSpPr txBox="1"/>
          <p:nvPr/>
        </p:nvSpPr>
        <p:spPr>
          <a:xfrm>
            <a:off x="490005" y="3039801"/>
            <a:ext cx="4818819" cy="1754983"/>
          </a:xfrm>
          <a:prstGeom prst="rect">
            <a:avLst/>
          </a:prstGeom>
          <a:noFill/>
        </p:spPr>
        <p:txBody>
          <a:bodyPr wrap="square" lIns="182828" tIns="146263" rIns="182828" bIns="146263" rtlCol="0" anchor="t">
            <a:spAutoFit/>
          </a:bodyPr>
          <a:lstStyle/>
          <a:p>
            <a:pPr defTabSz="696653">
              <a:lnSpc>
                <a:spcPct val="90000"/>
              </a:lnSpc>
              <a:spcBef>
                <a:spcPct val="0"/>
              </a:spcBef>
              <a:defRPr/>
            </a:pPr>
            <a:r>
              <a:rPr lang="en-US" sz="2000">
                <a:solidFill>
                  <a:srgbClr val="0078D3"/>
                </a:solidFill>
                <a:latin typeface="Segoe UI Semibold"/>
              </a:rPr>
              <a:t>Dependabot alerts </a:t>
            </a:r>
          </a:p>
          <a:p>
            <a:pPr defTabSz="696653">
              <a:lnSpc>
                <a:spcPct val="120000"/>
              </a:lnSpc>
              <a:spcBef>
                <a:spcPct val="0"/>
              </a:spcBef>
              <a:spcAft>
                <a:spcPct val="35000"/>
              </a:spcAft>
              <a:defRPr/>
            </a:pPr>
            <a:r>
              <a:rPr lang="en-US" sz="1600">
                <a:solidFill>
                  <a:srgbClr val="000000"/>
                </a:solidFill>
                <a:ea typeface="Helvetica Neue"/>
                <a:cs typeface="Helvetica Neue"/>
              </a:rPr>
              <a:t>Get notified when there are new vulnerabilities affecting your repositories. GitHub detects and alerts users to vulnerable dependencies in public and private repos.</a:t>
            </a:r>
            <a:endParaRPr lang="en-US" sz="1400">
              <a:solidFill>
                <a:srgbClr val="000000"/>
              </a:solidFill>
              <a:latin typeface="Segoe UI"/>
            </a:endParaRPr>
          </a:p>
        </p:txBody>
      </p:sp>
      <p:sp>
        <p:nvSpPr>
          <p:cNvPr id="15" name="TextBox 14">
            <a:extLst>
              <a:ext uri="{FF2B5EF4-FFF2-40B4-BE49-F238E27FC236}">
                <a16:creationId xmlns:a16="http://schemas.microsoft.com/office/drawing/2014/main" id="{81F4957B-B42B-4183-9A79-59303411D2A7}"/>
              </a:ext>
            </a:extLst>
          </p:cNvPr>
          <p:cNvSpPr txBox="1"/>
          <p:nvPr/>
        </p:nvSpPr>
        <p:spPr>
          <a:xfrm>
            <a:off x="490006" y="4541303"/>
            <a:ext cx="4852105" cy="1736137"/>
          </a:xfrm>
          <a:prstGeom prst="rect">
            <a:avLst/>
          </a:prstGeom>
          <a:noFill/>
        </p:spPr>
        <p:txBody>
          <a:bodyPr wrap="square" lIns="182828" tIns="146263" rIns="182828" bIns="146263" rtlCol="0" anchor="t">
            <a:spAutoFit/>
          </a:bodyPr>
          <a:lstStyle/>
          <a:p>
            <a:pPr defTabSz="696653">
              <a:lnSpc>
                <a:spcPct val="90000"/>
              </a:lnSpc>
              <a:spcBef>
                <a:spcPct val="0"/>
              </a:spcBef>
              <a:defRPr/>
            </a:pPr>
            <a:r>
              <a:rPr lang="en-US" sz="2000">
                <a:solidFill>
                  <a:srgbClr val="0078D3"/>
                </a:solidFill>
                <a:latin typeface="Segoe UI Semibold"/>
              </a:rPr>
              <a:t>Dependabot security and version updates</a:t>
            </a:r>
          </a:p>
          <a:p>
            <a:pPr defTabSz="696653">
              <a:lnSpc>
                <a:spcPct val="120000"/>
              </a:lnSpc>
              <a:spcBef>
                <a:spcPct val="0"/>
              </a:spcBef>
              <a:spcAft>
                <a:spcPct val="35000"/>
              </a:spcAft>
              <a:defRPr/>
            </a:pPr>
            <a:r>
              <a:rPr lang="en-US" sz="1600">
                <a:solidFill>
                  <a:srgbClr val="000000"/>
                </a:solidFill>
                <a:ea typeface="Helvetica Neue"/>
                <a:cs typeface="Helvetica Neue"/>
              </a:rPr>
              <a:t>Keep your supply chain secure and up-to-date by automatically opening pull requests that update vulnerable or out-of-date dependencies.</a:t>
            </a:r>
            <a:endParaRPr lang="en-US" sz="1600">
              <a:solidFill>
                <a:srgbClr val="000000"/>
              </a:solidFill>
              <a:latin typeface="Segoe UI"/>
              <a:ea typeface="Helvetica Neue"/>
              <a:cs typeface="Helvetica Neue"/>
            </a:endParaRPr>
          </a:p>
        </p:txBody>
      </p:sp>
      <p:pic>
        <p:nvPicPr>
          <p:cNvPr id="18" name="Picture 17">
            <a:extLst>
              <a:ext uri="{FF2B5EF4-FFF2-40B4-BE49-F238E27FC236}">
                <a16:creationId xmlns:a16="http://schemas.microsoft.com/office/drawing/2014/main" id="{9D6ED983-0E8D-FF48-A902-A6F7C86B790E}"/>
              </a:ext>
              <a:ext uri="{C183D7F6-B498-43B3-948B-1728B52AA6E4}">
                <adec:decorative xmlns:adec="http://schemas.microsoft.com/office/drawing/2017/decorative" val="1"/>
              </a:ext>
            </a:extLst>
          </p:cNvPr>
          <p:cNvPicPr>
            <a:picLocks noChangeAspect="1"/>
          </p:cNvPicPr>
          <p:nvPr/>
        </p:nvPicPr>
        <p:blipFill rotWithShape="1">
          <a:blip r:embed="rId3"/>
          <a:srcRect/>
          <a:stretch/>
        </p:blipFill>
        <p:spPr>
          <a:xfrm>
            <a:off x="6060597" y="1240710"/>
            <a:ext cx="6009218" cy="4376581"/>
          </a:xfrm>
          <a:prstGeom prst="rect">
            <a:avLst/>
          </a:prstGeom>
          <a:solidFill>
            <a:srgbClr val="0078D4"/>
          </a:solidFill>
        </p:spPr>
      </p:pic>
      <p:sp>
        <p:nvSpPr>
          <p:cNvPr id="16" name="TextBox 15">
            <a:extLst>
              <a:ext uri="{FF2B5EF4-FFF2-40B4-BE49-F238E27FC236}">
                <a16:creationId xmlns:a16="http://schemas.microsoft.com/office/drawing/2014/main" id="{AF1AECAF-8D27-4A5D-A965-EA54DE8236FB}"/>
              </a:ext>
            </a:extLst>
          </p:cNvPr>
          <p:cNvSpPr txBox="1"/>
          <p:nvPr/>
        </p:nvSpPr>
        <p:spPr>
          <a:xfrm>
            <a:off x="634331" y="6169458"/>
            <a:ext cx="4994485" cy="215444"/>
          </a:xfrm>
          <a:prstGeom prst="rect">
            <a:avLst/>
          </a:prstGeom>
          <a:noFill/>
        </p:spPr>
        <p:txBody>
          <a:bodyPr wrap="square" lIns="0" tIns="0" rIns="0" bIns="0" rtlCol="0">
            <a:spAutoFit/>
          </a:bodyPr>
          <a:lstStyle/>
          <a:p>
            <a:pPr algn="r" defTabSz="914016">
              <a:defRPr/>
            </a:pPr>
            <a:r>
              <a:rPr lang="en-US" sz="1400">
                <a:solidFill>
                  <a:srgbClr val="000000"/>
                </a:solidFill>
                <a:latin typeface="Segoe UI"/>
                <a:hlinkClick r:id="rId4"/>
              </a:rPr>
              <a:t>https://github.com/features/security</a:t>
            </a:r>
            <a:endParaRPr lang="en-US" sz="1400">
              <a:gradFill>
                <a:gsLst>
                  <a:gs pos="2917">
                    <a:srgbClr val="000000"/>
                  </a:gs>
                  <a:gs pos="30000">
                    <a:srgbClr val="000000"/>
                  </a:gs>
                </a:gsLst>
                <a:lin ang="5400000" scaled="0"/>
              </a:gradFill>
              <a:latin typeface="Segoe UI"/>
            </a:endParaRPr>
          </a:p>
        </p:txBody>
      </p:sp>
      <p:sp>
        <p:nvSpPr>
          <p:cNvPr id="4" name="Footer Placeholder 5">
            <a:extLst>
              <a:ext uri="{FF2B5EF4-FFF2-40B4-BE49-F238E27FC236}">
                <a16:creationId xmlns:a16="http://schemas.microsoft.com/office/drawing/2014/main" id="{CB3DAF22-FE8B-D24B-A953-4ADEAC07F99D}"/>
              </a:ext>
            </a:extLst>
          </p:cNvPr>
          <p:cNvSpPr txBox="1">
            <a:spLocks/>
          </p:cNvSpPr>
          <p:nvPr/>
        </p:nvSpPr>
        <p:spPr>
          <a:xfrm>
            <a:off x="-504075" y="6493342"/>
            <a:ext cx="4114839" cy="364173"/>
          </a:xfrm>
          <a:prstGeom prst="rect">
            <a:avLst/>
          </a:prstGeom>
        </p:spPr>
        <p:txBody>
          <a:bodyPr vert="horz" lIns="89642" tIns="44821" rIns="89642" bIns="44821" rtlCol="0" anchor="ctr"/>
          <a:lstStyle>
            <a:defPPr>
              <a:defRPr lang="en-US"/>
            </a:defPPr>
            <a:lvl1pPr marL="0" algn="ctr" defTabSz="932688" rtl="0" eaLnBrk="1" latinLnBrk="0" hangingPunct="1">
              <a:defRPr sz="800" kern="1200" baseline="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r>
              <a:rPr lang="en-US" sz="882"/>
              <a:t>MICROSOFT CONFIDENTIAL – SHARED UNDER NDA</a:t>
            </a:r>
          </a:p>
        </p:txBody>
      </p:sp>
    </p:spTree>
    <p:extLst>
      <p:ext uri="{BB962C8B-B14F-4D97-AF65-F5344CB8AC3E}">
        <p14:creationId xmlns:p14="http://schemas.microsoft.com/office/powerpoint/2010/main" val="464227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614"/>
        <p:cNvGrpSpPr/>
        <p:nvPr/>
      </p:nvGrpSpPr>
      <p:grpSpPr>
        <a:xfrm>
          <a:off x="0" y="0"/>
          <a:ext cx="0" cy="0"/>
          <a:chOff x="0" y="0"/>
          <a:chExt cx="0" cy="0"/>
        </a:xfrm>
      </p:grpSpPr>
      <p:sp>
        <p:nvSpPr>
          <p:cNvPr id="2616" name="Google Shape;2616;p413">
            <a:extLst>
              <a:ext uri="{C183D7F6-B498-43B3-948B-1728B52AA6E4}">
                <adec:decorative xmlns:adec="http://schemas.microsoft.com/office/drawing/2017/decorative" val="1"/>
              </a:ext>
            </a:extLst>
          </p:cNvPr>
          <p:cNvSpPr/>
          <p:nvPr/>
        </p:nvSpPr>
        <p:spPr>
          <a:xfrm>
            <a:off x="6129467" y="1868"/>
            <a:ext cx="6059082" cy="6854455"/>
          </a:xfrm>
          <a:prstGeom prst="rect">
            <a:avLst/>
          </a:prstGeom>
          <a:solidFill>
            <a:srgbClr val="0078D3"/>
          </a:solidFill>
          <a:ln>
            <a:noFill/>
          </a:ln>
        </p:spPr>
        <p:txBody>
          <a:bodyPr spcFirstLastPara="1" wrap="square" lIns="182782" tIns="146225" rIns="182782" bIns="146225" anchor="t" anchorCtr="0">
            <a:noAutofit/>
          </a:bodyPr>
          <a:lstStyle/>
          <a:p>
            <a:pPr defTabSz="914016">
              <a:buSzPts val="1500"/>
              <a:defRPr/>
            </a:pPr>
            <a:endParaRPr sz="2000">
              <a:solidFill>
                <a:srgbClr val="FFFFFF"/>
              </a:solidFill>
              <a:latin typeface="Helvetica Neue"/>
              <a:ea typeface="Helvetica Neue"/>
              <a:cs typeface="Helvetica Neue"/>
              <a:sym typeface="Helvetica Neue"/>
            </a:endParaRPr>
          </a:p>
        </p:txBody>
      </p:sp>
      <p:sp>
        <p:nvSpPr>
          <p:cNvPr id="2619" name="Google Shape;2619;p413"/>
          <p:cNvSpPr txBox="1">
            <a:spLocks noGrp="1"/>
          </p:cNvSpPr>
          <p:nvPr>
            <p:ph type="title" idx="4294967295"/>
          </p:nvPr>
        </p:nvSpPr>
        <p:spPr>
          <a:xfrm>
            <a:off x="557599" y="536248"/>
            <a:ext cx="6129877" cy="975242"/>
          </a:xfrm>
          <a:prstGeom prst="rect">
            <a:avLst/>
          </a:prstGeom>
        </p:spPr>
        <p:txBody>
          <a:bodyPr spcFirstLastPara="1" vert="horz" wrap="square" lIns="19063" tIns="19063" rIns="19063" bIns="19063" rtlCol="0" anchor="ctr" anchorCtr="0">
            <a:noAutofit/>
          </a:bodyPr>
          <a:lstStyle/>
          <a:p>
            <a:r>
              <a:rPr lang="en"/>
              <a:t>Secret Scanning - GitHub</a:t>
            </a:r>
            <a:br>
              <a:rPr lang="en" spc="-98">
                <a:solidFill>
                  <a:srgbClr val="000000"/>
                </a:solidFill>
              </a:rPr>
            </a:br>
            <a:r>
              <a:rPr lang="en-US" sz="2400">
                <a:latin typeface="Segoe UI"/>
                <a:cs typeface="+mn-cs"/>
              </a:rPr>
              <a:t>Keeping your secrets, a secret</a:t>
            </a:r>
          </a:p>
        </p:txBody>
      </p:sp>
      <p:sp>
        <p:nvSpPr>
          <p:cNvPr id="7" name="Google Shape;2456;p372">
            <a:extLst>
              <a:ext uri="{FF2B5EF4-FFF2-40B4-BE49-F238E27FC236}">
                <a16:creationId xmlns:a16="http://schemas.microsoft.com/office/drawing/2014/main" id="{9516DBB9-1AB5-CF4C-B27A-28895A4F030E}"/>
              </a:ext>
            </a:extLst>
          </p:cNvPr>
          <p:cNvSpPr txBox="1"/>
          <p:nvPr/>
        </p:nvSpPr>
        <p:spPr>
          <a:xfrm>
            <a:off x="557590" y="1511488"/>
            <a:ext cx="5007684" cy="801374"/>
          </a:xfrm>
          <a:prstGeom prst="rect">
            <a:avLst/>
          </a:prstGeom>
          <a:noFill/>
          <a:ln>
            <a:noFill/>
          </a:ln>
        </p:spPr>
        <p:txBody>
          <a:bodyPr spcFirstLastPara="1" wrap="square" lIns="121865" tIns="121865" rIns="121865" bIns="121865" anchor="t" anchorCtr="0">
            <a:noAutofit/>
          </a:bodyPr>
          <a:lstStyle/>
          <a:p>
            <a:pPr defTabSz="914016">
              <a:defRPr/>
            </a:pPr>
            <a:r>
              <a:rPr lang="en-US" sz="2000">
                <a:solidFill>
                  <a:srgbClr val="0078D3"/>
                </a:solidFill>
                <a:latin typeface="Segoe UI Semibold"/>
                <a:sym typeface="Helvetica Neue"/>
              </a:rPr>
              <a:t>Identifies secrets as early as possible</a:t>
            </a:r>
            <a:endParaRPr sz="2000">
              <a:solidFill>
                <a:srgbClr val="0078D3"/>
              </a:solidFill>
              <a:latin typeface="Segoe UI Semibold"/>
              <a:sym typeface="Helvetica Neue"/>
            </a:endParaRPr>
          </a:p>
          <a:p>
            <a:pPr defTabSz="914016">
              <a:lnSpc>
                <a:spcPct val="120000"/>
              </a:lnSpc>
              <a:defRPr/>
            </a:pPr>
            <a:r>
              <a:rPr lang="en-US" sz="1600">
                <a:solidFill>
                  <a:srgbClr val="000000"/>
                </a:solidFill>
                <a:latin typeface="Segoe UI"/>
                <a:ea typeface="Helvetica Neue"/>
                <a:cs typeface="Helvetica Neue"/>
                <a:sym typeface="Helvetica Neue"/>
              </a:rPr>
              <a:t>Finds secrets the moment they are pushed to GitHub and immediately notifies developers when they are found. Scan your entire git history.</a:t>
            </a:r>
            <a:endParaRPr lang="en" sz="900">
              <a:solidFill>
                <a:srgbClr val="000000"/>
              </a:solidFill>
              <a:latin typeface="Segoe UI"/>
              <a:ea typeface="Helvetica Neue"/>
              <a:cs typeface="Helvetica Neue"/>
              <a:sym typeface="Helvetica Neue"/>
            </a:endParaRPr>
          </a:p>
          <a:p>
            <a:pPr defTabSz="914016">
              <a:defRPr/>
            </a:pPr>
            <a:endParaRPr sz="1000">
              <a:solidFill>
                <a:srgbClr val="0078D3"/>
              </a:solidFill>
              <a:latin typeface="Segoe UI Semibold"/>
              <a:sym typeface="Helvetica Neue"/>
            </a:endParaRPr>
          </a:p>
          <a:p>
            <a:pPr defTabSz="914016">
              <a:defRPr/>
            </a:pPr>
            <a:r>
              <a:rPr lang="en-US" sz="2000">
                <a:solidFill>
                  <a:srgbClr val="0078D3"/>
                </a:solidFill>
                <a:latin typeface="Segoe UI Semibold"/>
              </a:rPr>
              <a:t>Community of secret scanning partners</a:t>
            </a:r>
            <a:endParaRPr lang="en-US" sz="2000">
              <a:solidFill>
                <a:srgbClr val="0078D3"/>
              </a:solidFill>
              <a:latin typeface="Segoe UI Semibold"/>
              <a:sym typeface="Helvetica Neue"/>
            </a:endParaRPr>
          </a:p>
          <a:p>
            <a:pPr defTabSz="1393306">
              <a:lnSpc>
                <a:spcPct val="120000"/>
              </a:lnSpc>
              <a:defRPr/>
            </a:pPr>
            <a:r>
              <a:rPr lang="en-US" sz="1600">
                <a:solidFill>
                  <a:srgbClr val="000000"/>
                </a:solidFill>
                <a:latin typeface="Segoe UI"/>
                <a:ea typeface="Helvetica Neue"/>
                <a:cs typeface="Helvetica Neue"/>
              </a:rPr>
              <a:t>For every commit made to your repository, and its full git history, we'll look for secret formats from secret scanning partners</a:t>
            </a:r>
            <a:endParaRPr lang="en-US" sz="1000">
              <a:solidFill>
                <a:srgbClr val="000000"/>
              </a:solidFill>
              <a:latin typeface="Segoe UI"/>
              <a:ea typeface="Helvetica Neue"/>
              <a:cs typeface="Helvetica Neue"/>
              <a:sym typeface="Helvetica Neue"/>
            </a:endParaRPr>
          </a:p>
          <a:p>
            <a:pPr defTabSz="1393306">
              <a:lnSpc>
                <a:spcPct val="120000"/>
              </a:lnSpc>
              <a:defRPr/>
            </a:pPr>
            <a:endParaRPr sz="1000">
              <a:solidFill>
                <a:srgbClr val="000000"/>
              </a:solidFill>
              <a:latin typeface="Segoe UI"/>
              <a:ea typeface="Helvetica Neue"/>
              <a:cs typeface="Helvetica Neue"/>
              <a:sym typeface="Helvetica Neue"/>
            </a:endParaRPr>
          </a:p>
          <a:p>
            <a:pPr defTabSz="914016">
              <a:defRPr/>
            </a:pPr>
            <a:r>
              <a:rPr lang="en-US" sz="2000">
                <a:solidFill>
                  <a:srgbClr val="0078D3"/>
                </a:solidFill>
                <a:latin typeface="Segoe UI Semibold"/>
                <a:sym typeface="Helvetica Neue"/>
              </a:rPr>
              <a:t>Supports both public and private repos</a:t>
            </a:r>
          </a:p>
          <a:p>
            <a:pPr defTabSz="1393306">
              <a:lnSpc>
                <a:spcPct val="120000"/>
              </a:lnSpc>
              <a:defRPr/>
            </a:pPr>
            <a:r>
              <a:rPr lang="en-US" sz="1600">
                <a:solidFill>
                  <a:srgbClr val="000000"/>
                </a:solidFill>
                <a:latin typeface="Segoe UI"/>
                <a:ea typeface="Helvetica Neue"/>
                <a:cs typeface="Helvetica Neue"/>
                <a:sym typeface="Helvetica Neue"/>
              </a:rPr>
              <a:t>Secret scanning watches both public and private repos for potential secret vulnerabilities.</a:t>
            </a:r>
            <a:endParaRPr lang="en-US" sz="800">
              <a:solidFill>
                <a:srgbClr val="000000"/>
              </a:solidFill>
              <a:latin typeface="Segoe UI"/>
              <a:ea typeface="Helvetica Neue"/>
              <a:cs typeface="Helvetica Neue"/>
              <a:sym typeface="Helvetica Neue"/>
            </a:endParaRPr>
          </a:p>
          <a:p>
            <a:pPr defTabSz="1393306">
              <a:lnSpc>
                <a:spcPct val="120000"/>
              </a:lnSpc>
              <a:defRPr/>
            </a:pPr>
            <a:endParaRPr lang="en-US" sz="800">
              <a:solidFill>
                <a:srgbClr val="000000"/>
              </a:solidFill>
              <a:latin typeface="Segoe UI"/>
              <a:ea typeface="Helvetica Neue"/>
              <a:cs typeface="Helvetica Neue"/>
              <a:sym typeface="Helvetica Neue"/>
            </a:endParaRPr>
          </a:p>
          <a:p>
            <a:pPr defTabSz="914016">
              <a:defRPr/>
            </a:pPr>
            <a:r>
              <a:rPr lang="en-US" sz="2000">
                <a:solidFill>
                  <a:srgbClr val="0078D3"/>
                </a:solidFill>
                <a:latin typeface="Segoe UI Semibold"/>
                <a:sym typeface="Helvetica Neue"/>
              </a:rPr>
              <a:t>Protection from exposed secrets</a:t>
            </a:r>
          </a:p>
          <a:p>
            <a:pPr defTabSz="914016">
              <a:lnSpc>
                <a:spcPct val="120000"/>
              </a:lnSpc>
              <a:defRPr/>
            </a:pPr>
            <a:r>
              <a:rPr lang="en-US" sz="1600">
                <a:solidFill>
                  <a:srgbClr val="000000"/>
                </a:solidFill>
                <a:latin typeface="Segoe UI"/>
                <a:sym typeface="Helvetica Neue"/>
              </a:rPr>
              <a:t>Automatically disable or suspend secrets from </a:t>
            </a:r>
            <a:br>
              <a:rPr lang="en-US" sz="1600">
                <a:solidFill>
                  <a:srgbClr val="000000"/>
                </a:solidFill>
                <a:latin typeface="Segoe UI"/>
                <a:sym typeface="Helvetica Neue"/>
              </a:rPr>
            </a:br>
            <a:r>
              <a:rPr lang="en-US" sz="1600">
                <a:solidFill>
                  <a:srgbClr val="000000"/>
                </a:solidFill>
                <a:latin typeface="Segoe UI"/>
                <a:sym typeface="Helvetica Neue"/>
                <a:hlinkClick r:id="rId3"/>
              </a:rPr>
              <a:t>35+ service providers </a:t>
            </a:r>
            <a:r>
              <a:rPr lang="en-US" sz="1600">
                <a:solidFill>
                  <a:srgbClr val="000000"/>
                </a:solidFill>
                <a:latin typeface="Segoe UI"/>
                <a:sym typeface="Helvetica Neue"/>
              </a:rPr>
              <a:t>as soon as they are committed.</a:t>
            </a:r>
          </a:p>
          <a:p>
            <a:pPr defTabSz="914016">
              <a:defRPr/>
            </a:pPr>
            <a:endParaRPr sz="1866">
              <a:solidFill>
                <a:srgbClr val="000000"/>
              </a:solidFill>
              <a:latin typeface="Segoe UI"/>
              <a:ea typeface="Helvetica Neue"/>
              <a:cs typeface="Helvetica Neue"/>
              <a:sym typeface="Helvetica Neue"/>
            </a:endParaRPr>
          </a:p>
          <a:p>
            <a:pPr defTabSz="914016">
              <a:defRPr/>
            </a:pPr>
            <a:endParaRPr sz="1600">
              <a:solidFill>
                <a:srgbClr val="000000"/>
              </a:solidFill>
              <a:latin typeface="Segoe UI"/>
              <a:ea typeface="Helvetica Neue"/>
              <a:cs typeface="Helvetica Neue"/>
              <a:sym typeface="Helvetica Neue"/>
            </a:endParaRPr>
          </a:p>
          <a:p>
            <a:pPr defTabSz="914016">
              <a:defRPr/>
            </a:pPr>
            <a:endParaRPr sz="1866" b="1">
              <a:solidFill>
                <a:srgbClr val="000000"/>
              </a:solidFill>
              <a:latin typeface="Segoe UI"/>
              <a:ea typeface="Helvetica Neue"/>
              <a:cs typeface="Helvetica Neue"/>
              <a:sym typeface="Helvetica Neue"/>
            </a:endParaRPr>
          </a:p>
          <a:p>
            <a:pPr defTabSz="914016">
              <a:defRPr/>
            </a:pPr>
            <a:endParaRPr sz="1866">
              <a:solidFill>
                <a:srgbClr val="000000"/>
              </a:solidFill>
              <a:latin typeface="Segoe UI"/>
              <a:ea typeface="Helvetica Neue"/>
              <a:cs typeface="Helvetica Neue"/>
              <a:sym typeface="Helvetica Neue"/>
            </a:endParaRPr>
          </a:p>
          <a:p>
            <a:pPr defTabSz="914016">
              <a:defRPr/>
            </a:pPr>
            <a:endParaRPr sz="2132" b="1">
              <a:solidFill>
                <a:srgbClr val="000000"/>
              </a:solidFill>
              <a:latin typeface="Segoe UI"/>
              <a:ea typeface="Helvetica Neue"/>
              <a:cs typeface="Helvetica Neue"/>
              <a:sym typeface="Helvetica Neue"/>
            </a:endParaRPr>
          </a:p>
          <a:p>
            <a:pPr defTabSz="914016">
              <a:defRPr/>
            </a:pPr>
            <a:endParaRPr sz="1866">
              <a:solidFill>
                <a:srgbClr val="000000"/>
              </a:solidFill>
              <a:latin typeface="Segoe UI"/>
              <a:ea typeface="Helvetica Neue"/>
              <a:cs typeface="Helvetica Neue"/>
              <a:sym typeface="Helvetica Neue"/>
            </a:endParaRPr>
          </a:p>
        </p:txBody>
      </p:sp>
      <p:pic>
        <p:nvPicPr>
          <p:cNvPr id="10" name="Google Shape;419;p104">
            <a:extLst>
              <a:ext uri="{FF2B5EF4-FFF2-40B4-BE49-F238E27FC236}">
                <a16:creationId xmlns:a16="http://schemas.microsoft.com/office/drawing/2014/main" id="{10DD3549-E3D4-424D-B0A6-079593F2013F}"/>
              </a:ext>
              <a:ext uri="{C183D7F6-B498-43B3-948B-1728B52AA6E4}">
                <adec:decorative xmlns:adec="http://schemas.microsoft.com/office/drawing/2017/decorative" val="1"/>
              </a:ext>
            </a:extLst>
          </p:cNvPr>
          <p:cNvPicPr preferRelativeResize="0"/>
          <p:nvPr/>
        </p:nvPicPr>
        <p:blipFill rotWithShape="1">
          <a:blip r:embed="rId4">
            <a:alphaModFix/>
          </a:blip>
          <a:srcRect l="9280" t="14969" r="27885" b="6898"/>
          <a:stretch/>
        </p:blipFill>
        <p:spPr>
          <a:xfrm>
            <a:off x="6130573" y="-25625"/>
            <a:ext cx="6059707" cy="6856055"/>
          </a:xfrm>
          <a:prstGeom prst="rect">
            <a:avLst/>
          </a:prstGeom>
          <a:noFill/>
          <a:ln>
            <a:noFill/>
          </a:ln>
        </p:spPr>
      </p:pic>
      <p:pic>
        <p:nvPicPr>
          <p:cNvPr id="12" name="Google Shape;428;p104">
            <a:extLst>
              <a:ext uri="{FF2B5EF4-FFF2-40B4-BE49-F238E27FC236}">
                <a16:creationId xmlns:a16="http://schemas.microsoft.com/office/drawing/2014/main" id="{4FFECA63-073F-034D-B321-53B2ECB47F2F}"/>
              </a:ext>
              <a:ext uri="{C183D7F6-B498-43B3-948B-1728B52AA6E4}">
                <adec:decorative xmlns:adec="http://schemas.microsoft.com/office/drawing/2017/decorative" val="1"/>
              </a:ext>
            </a:extLst>
          </p:cNvPr>
          <p:cNvPicPr preferRelativeResize="0"/>
          <p:nvPr/>
        </p:nvPicPr>
        <p:blipFill rotWithShape="1">
          <a:blip r:embed="rId5">
            <a:alphaModFix/>
          </a:blip>
          <a:srcRect r="14482"/>
          <a:stretch/>
        </p:blipFill>
        <p:spPr>
          <a:xfrm>
            <a:off x="7454590" y="536247"/>
            <a:ext cx="4735682" cy="5648181"/>
          </a:xfrm>
          <a:prstGeom prst="rect">
            <a:avLst/>
          </a:prstGeom>
          <a:noFill/>
          <a:ln>
            <a:noFill/>
          </a:ln>
        </p:spPr>
      </p:pic>
      <p:sp>
        <p:nvSpPr>
          <p:cNvPr id="8" name="TextBox 7">
            <a:extLst>
              <a:ext uri="{FF2B5EF4-FFF2-40B4-BE49-F238E27FC236}">
                <a16:creationId xmlns:a16="http://schemas.microsoft.com/office/drawing/2014/main" id="{AC11D6D0-BE10-4576-8DC6-5F8A0B02D258}"/>
              </a:ext>
            </a:extLst>
          </p:cNvPr>
          <p:cNvSpPr txBox="1"/>
          <p:nvPr/>
        </p:nvSpPr>
        <p:spPr>
          <a:xfrm>
            <a:off x="2917097" y="6399959"/>
            <a:ext cx="3145914" cy="215444"/>
          </a:xfrm>
          <a:prstGeom prst="rect">
            <a:avLst/>
          </a:prstGeom>
          <a:noFill/>
        </p:spPr>
        <p:txBody>
          <a:bodyPr wrap="square" lIns="0" tIns="0" rIns="0" bIns="0" rtlCol="0">
            <a:spAutoFit/>
          </a:bodyPr>
          <a:lstStyle/>
          <a:p>
            <a:pPr defTabSz="914016">
              <a:defRPr/>
            </a:pPr>
            <a:r>
              <a:rPr lang="en-US" sz="1400">
                <a:solidFill>
                  <a:srgbClr val="000000"/>
                </a:solidFill>
                <a:latin typeface="Segoe UI"/>
                <a:hlinkClick r:id="rId6"/>
              </a:rPr>
              <a:t>https://github.com/features/security</a:t>
            </a:r>
            <a:r>
              <a:rPr lang="en-US" sz="1400">
                <a:solidFill>
                  <a:srgbClr val="000000"/>
                </a:solidFill>
                <a:latin typeface="Segoe UI"/>
              </a:rPr>
              <a:t> </a:t>
            </a:r>
            <a:endParaRPr lang="en-US" sz="140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2518382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614"/>
        <p:cNvGrpSpPr/>
        <p:nvPr/>
      </p:nvGrpSpPr>
      <p:grpSpPr>
        <a:xfrm>
          <a:off x="0" y="0"/>
          <a:ext cx="0" cy="0"/>
          <a:chOff x="0" y="0"/>
          <a:chExt cx="0" cy="0"/>
        </a:xfrm>
      </p:grpSpPr>
      <p:sp>
        <p:nvSpPr>
          <p:cNvPr id="2619" name="Google Shape;2619;p413"/>
          <p:cNvSpPr txBox="1">
            <a:spLocks noGrp="1"/>
          </p:cNvSpPr>
          <p:nvPr>
            <p:ph type="title" idx="4294967295"/>
          </p:nvPr>
        </p:nvSpPr>
        <p:spPr>
          <a:xfrm>
            <a:off x="557599" y="469642"/>
            <a:ext cx="6129877" cy="975242"/>
          </a:xfrm>
          <a:prstGeom prst="rect">
            <a:avLst/>
          </a:prstGeom>
        </p:spPr>
        <p:txBody>
          <a:bodyPr spcFirstLastPara="1" vert="horz" wrap="square" lIns="19063" tIns="19063" rIns="19063" bIns="19063" rtlCol="0" anchor="ctr" anchorCtr="0">
            <a:noAutofit/>
          </a:bodyPr>
          <a:lstStyle/>
          <a:p>
            <a:r>
              <a:rPr lang="en"/>
              <a:t>Code Scanning - GitHub</a:t>
            </a:r>
            <a:br>
              <a:rPr lang="en" spc="-98">
                <a:solidFill>
                  <a:srgbClr val="000000"/>
                </a:solidFill>
              </a:rPr>
            </a:br>
            <a:r>
              <a:rPr lang="en" sz="2400">
                <a:latin typeface="Segoe UI"/>
                <a:cs typeface="+mn-cs"/>
              </a:rPr>
              <a:t>Preventing vulnerabilities from</a:t>
            </a:r>
            <a:r>
              <a:rPr lang="en-US" sz="2400">
                <a:latin typeface="Segoe UI"/>
                <a:cs typeface="+mn-cs"/>
              </a:rPr>
              <a:t> t</a:t>
            </a:r>
            <a:r>
              <a:rPr lang="en" sz="2400">
                <a:latin typeface="Segoe UI"/>
                <a:cs typeface="+mn-cs"/>
              </a:rPr>
              <a:t>he start</a:t>
            </a:r>
            <a:endParaRPr lang="en-US" sz="2400">
              <a:latin typeface="Segoe UI"/>
              <a:cs typeface="+mn-cs"/>
            </a:endParaRPr>
          </a:p>
        </p:txBody>
      </p:sp>
      <p:sp>
        <p:nvSpPr>
          <p:cNvPr id="7" name="Google Shape;2456;p372">
            <a:extLst>
              <a:ext uri="{FF2B5EF4-FFF2-40B4-BE49-F238E27FC236}">
                <a16:creationId xmlns:a16="http://schemas.microsoft.com/office/drawing/2014/main" id="{9516DBB9-1AB5-CF4C-B27A-28895A4F030E}"/>
              </a:ext>
            </a:extLst>
          </p:cNvPr>
          <p:cNvSpPr txBox="1"/>
          <p:nvPr/>
        </p:nvSpPr>
        <p:spPr>
          <a:xfrm>
            <a:off x="557599" y="1425905"/>
            <a:ext cx="4585040" cy="801374"/>
          </a:xfrm>
          <a:prstGeom prst="rect">
            <a:avLst/>
          </a:prstGeom>
          <a:noFill/>
          <a:ln>
            <a:noFill/>
          </a:ln>
        </p:spPr>
        <p:txBody>
          <a:bodyPr spcFirstLastPara="1" wrap="square" lIns="121865" tIns="121865" rIns="121865" bIns="121865" anchor="t" anchorCtr="0">
            <a:noAutofit/>
          </a:bodyPr>
          <a:lstStyle/>
          <a:p>
            <a:pPr defTabSz="914016">
              <a:defRPr/>
            </a:pPr>
            <a:r>
              <a:rPr lang="en-US" sz="2000">
                <a:solidFill>
                  <a:srgbClr val="0078D3"/>
                </a:solidFill>
                <a:latin typeface="Segoe UI Semibold"/>
                <a:sym typeface="Helvetica Neue"/>
              </a:rPr>
              <a:t>Find and fix vulnerabilities fast</a:t>
            </a:r>
            <a:endParaRPr sz="534" b="1">
              <a:solidFill>
                <a:srgbClr val="000000"/>
              </a:solidFill>
              <a:latin typeface="Segoe UI"/>
              <a:ea typeface="Helvetica Neue"/>
              <a:cs typeface="Helvetica Neue"/>
              <a:sym typeface="Helvetica Neue"/>
            </a:endParaRPr>
          </a:p>
          <a:p>
            <a:pPr defTabSz="914016">
              <a:lnSpc>
                <a:spcPct val="120000"/>
              </a:lnSpc>
              <a:defRPr/>
            </a:pPr>
            <a:r>
              <a:rPr lang="en-US" sz="1600">
                <a:solidFill>
                  <a:srgbClr val="000000"/>
                </a:solidFill>
                <a:latin typeface="Segoe UI"/>
                <a:ea typeface="Helvetica Neue"/>
                <a:cs typeface="Helvetica Neue"/>
                <a:sym typeface="Helvetica Neue"/>
              </a:rPr>
              <a:t>Find and fix vulnerabilities before they are merged into the code base with automated </a:t>
            </a:r>
            <a:r>
              <a:rPr lang="en-US" sz="1600" err="1">
                <a:solidFill>
                  <a:srgbClr val="000000"/>
                </a:solidFill>
                <a:latin typeface="Segoe UI"/>
                <a:ea typeface="Helvetica Neue"/>
                <a:cs typeface="Helvetica Neue"/>
                <a:sym typeface="Helvetica Neue"/>
              </a:rPr>
              <a:t>CodeQL</a:t>
            </a:r>
            <a:r>
              <a:rPr lang="en-US" sz="1600">
                <a:solidFill>
                  <a:srgbClr val="000000"/>
                </a:solidFill>
                <a:latin typeface="Segoe UI"/>
                <a:ea typeface="Helvetica Neue"/>
                <a:cs typeface="Helvetica Neue"/>
                <a:sym typeface="Helvetica Neue"/>
              </a:rPr>
              <a:t> scan</a:t>
            </a:r>
            <a:r>
              <a:rPr lang="en" sz="1600">
                <a:solidFill>
                  <a:srgbClr val="000000"/>
                </a:solidFill>
                <a:latin typeface="Segoe UI"/>
                <a:ea typeface="Helvetica Neue"/>
                <a:cs typeface="Helvetica Neue"/>
                <a:sym typeface="Helvetica Neue"/>
              </a:rPr>
              <a:t>s.</a:t>
            </a:r>
          </a:p>
          <a:p>
            <a:pPr defTabSz="914016">
              <a:defRPr/>
            </a:pPr>
            <a:endParaRPr sz="1000">
              <a:solidFill>
                <a:srgbClr val="0078D3"/>
              </a:solidFill>
              <a:latin typeface="Segoe UI Semibold"/>
              <a:sym typeface="Helvetica Neue"/>
            </a:endParaRPr>
          </a:p>
          <a:p>
            <a:pPr defTabSz="914016">
              <a:defRPr/>
            </a:pPr>
            <a:r>
              <a:rPr lang="en-US" sz="2000">
                <a:solidFill>
                  <a:srgbClr val="0078D3"/>
                </a:solidFill>
                <a:latin typeface="Segoe UI Semibold"/>
              </a:rPr>
              <a:t>Community of top security experts</a:t>
            </a:r>
            <a:endParaRPr lang="en-US" sz="534" b="1">
              <a:solidFill>
                <a:srgbClr val="000000"/>
              </a:solidFill>
              <a:latin typeface="Segoe UI"/>
              <a:ea typeface="Helvetica Neue"/>
              <a:cs typeface="Helvetica Neue"/>
              <a:sym typeface="Helvetica Neue"/>
            </a:endParaRPr>
          </a:p>
          <a:p>
            <a:pPr defTabSz="1393306">
              <a:lnSpc>
                <a:spcPct val="120000"/>
              </a:lnSpc>
              <a:defRPr/>
            </a:pPr>
            <a:r>
              <a:rPr lang="en-US" sz="1600">
                <a:solidFill>
                  <a:srgbClr val="000000"/>
                </a:solidFill>
                <a:latin typeface="Segoe UI"/>
                <a:ea typeface="Helvetica Neue"/>
                <a:cs typeface="Helvetica Neue"/>
              </a:rPr>
              <a:t>Community-driven query set powers every project with a world-class security team. Or, create your own custom queries. </a:t>
            </a:r>
          </a:p>
          <a:p>
            <a:pPr defTabSz="914016">
              <a:defRPr/>
            </a:pPr>
            <a:endParaRPr sz="1000">
              <a:solidFill>
                <a:srgbClr val="000000"/>
              </a:solidFill>
              <a:latin typeface="Segoe UI"/>
              <a:ea typeface="Helvetica Neue"/>
              <a:cs typeface="Helvetica Neue"/>
              <a:sym typeface="Helvetica Neue"/>
            </a:endParaRPr>
          </a:p>
          <a:p>
            <a:pPr defTabSz="914016">
              <a:defRPr/>
            </a:pPr>
            <a:r>
              <a:rPr lang="en-US" sz="2000">
                <a:solidFill>
                  <a:srgbClr val="0078D3"/>
                </a:solidFill>
                <a:latin typeface="Segoe UI Semibold"/>
                <a:sym typeface="Helvetica Neue"/>
              </a:rPr>
              <a:t>Integrated with developer workflow</a:t>
            </a:r>
            <a:endParaRPr lang="en-US" sz="882">
              <a:solidFill>
                <a:srgbClr val="000000"/>
              </a:solidFill>
              <a:latin typeface="Segoe UI"/>
              <a:ea typeface="Helvetica Neue"/>
              <a:cs typeface="Helvetica Neue"/>
              <a:sym typeface="Helvetica Neue"/>
            </a:endParaRPr>
          </a:p>
          <a:p>
            <a:pPr defTabSz="914016">
              <a:lnSpc>
                <a:spcPct val="120000"/>
              </a:lnSpc>
              <a:defRPr/>
            </a:pPr>
            <a:r>
              <a:rPr lang="en-US" sz="1600">
                <a:solidFill>
                  <a:srgbClr val="000000"/>
                </a:solidFill>
                <a:latin typeface="Segoe UI"/>
                <a:ea typeface="Helvetica Neue"/>
                <a:cs typeface="Helvetica Neue"/>
                <a:sym typeface="Helvetica Neue"/>
              </a:rPr>
              <a:t>Integrate security results directly into the developer workflow for a frictionless experience and faster development.</a:t>
            </a:r>
            <a:endParaRPr lang="en-US" sz="1200">
              <a:solidFill>
                <a:srgbClr val="000000"/>
              </a:solidFill>
              <a:latin typeface="Segoe UI"/>
              <a:ea typeface="Helvetica Neue"/>
              <a:cs typeface="Helvetica Neue"/>
              <a:sym typeface="Helvetica Neue"/>
            </a:endParaRPr>
          </a:p>
          <a:p>
            <a:pPr defTabSz="914016">
              <a:defRPr/>
            </a:pPr>
            <a:endParaRPr lang="en-US" sz="800">
              <a:solidFill>
                <a:srgbClr val="0078D3"/>
              </a:solidFill>
              <a:latin typeface="Segoe UI Semibold"/>
              <a:sym typeface="Helvetica Neue"/>
            </a:endParaRPr>
          </a:p>
          <a:p>
            <a:pPr defTabSz="914016">
              <a:defRPr/>
            </a:pPr>
            <a:r>
              <a:rPr lang="en-US" sz="2000">
                <a:solidFill>
                  <a:srgbClr val="0078D3"/>
                </a:solidFill>
                <a:latin typeface="Segoe UI Semibold"/>
              </a:rPr>
              <a:t>Extensible</a:t>
            </a:r>
            <a:endParaRPr lang="en-US" sz="2000">
              <a:solidFill>
                <a:srgbClr val="0078D3"/>
              </a:solidFill>
              <a:latin typeface="Segoe UI Semibold"/>
              <a:sym typeface="Helvetica Neue"/>
            </a:endParaRPr>
          </a:p>
          <a:p>
            <a:pPr defTabSz="1393306">
              <a:lnSpc>
                <a:spcPct val="120000"/>
              </a:lnSpc>
              <a:defRPr/>
            </a:pPr>
            <a:r>
              <a:rPr lang="en-US" sz="1600">
                <a:solidFill>
                  <a:srgbClr val="000000"/>
                </a:solidFill>
                <a:latin typeface="Segoe UI"/>
              </a:rPr>
              <a:t>Plug other SAST tools into the same developer workflow.</a:t>
            </a:r>
            <a:endParaRPr lang="en-US" sz="1600">
              <a:solidFill>
                <a:srgbClr val="000000"/>
              </a:solidFill>
              <a:latin typeface="Segoe UI"/>
              <a:sym typeface="Helvetica Neue"/>
            </a:endParaRPr>
          </a:p>
          <a:p>
            <a:pPr defTabSz="914016">
              <a:lnSpc>
                <a:spcPct val="120000"/>
              </a:lnSpc>
              <a:defRPr/>
            </a:pPr>
            <a:endParaRPr lang="en-US" sz="1600">
              <a:solidFill>
                <a:srgbClr val="000000"/>
              </a:solidFill>
              <a:latin typeface="Segoe UI"/>
              <a:ea typeface="Helvetica Neue"/>
              <a:cs typeface="Helvetica Neue"/>
              <a:sym typeface="Helvetica Neue"/>
            </a:endParaRPr>
          </a:p>
          <a:p>
            <a:pPr defTabSz="914016">
              <a:defRPr/>
            </a:pPr>
            <a:endParaRPr sz="1866">
              <a:solidFill>
                <a:srgbClr val="000000"/>
              </a:solidFill>
              <a:latin typeface="Segoe UI"/>
              <a:ea typeface="Helvetica Neue"/>
              <a:cs typeface="Helvetica Neue"/>
              <a:sym typeface="Helvetica Neue"/>
            </a:endParaRPr>
          </a:p>
          <a:p>
            <a:pPr defTabSz="914016">
              <a:defRPr/>
            </a:pPr>
            <a:endParaRPr sz="1600">
              <a:solidFill>
                <a:srgbClr val="000000"/>
              </a:solidFill>
              <a:latin typeface="Segoe UI"/>
              <a:ea typeface="Helvetica Neue"/>
              <a:cs typeface="Helvetica Neue"/>
              <a:sym typeface="Helvetica Neue"/>
            </a:endParaRPr>
          </a:p>
          <a:p>
            <a:pPr defTabSz="914016">
              <a:defRPr/>
            </a:pPr>
            <a:endParaRPr sz="1866" b="1">
              <a:solidFill>
                <a:srgbClr val="000000"/>
              </a:solidFill>
              <a:latin typeface="Segoe UI"/>
              <a:ea typeface="Helvetica Neue"/>
              <a:cs typeface="Helvetica Neue"/>
              <a:sym typeface="Helvetica Neue"/>
            </a:endParaRPr>
          </a:p>
          <a:p>
            <a:pPr defTabSz="914016">
              <a:defRPr/>
            </a:pPr>
            <a:endParaRPr sz="1866">
              <a:solidFill>
                <a:srgbClr val="000000"/>
              </a:solidFill>
              <a:latin typeface="Segoe UI"/>
              <a:ea typeface="Helvetica Neue"/>
              <a:cs typeface="Helvetica Neue"/>
              <a:sym typeface="Helvetica Neue"/>
            </a:endParaRPr>
          </a:p>
          <a:p>
            <a:pPr defTabSz="914016">
              <a:defRPr/>
            </a:pPr>
            <a:endParaRPr sz="2132" b="1">
              <a:solidFill>
                <a:srgbClr val="000000"/>
              </a:solidFill>
              <a:latin typeface="Segoe UI"/>
              <a:ea typeface="Helvetica Neue"/>
              <a:cs typeface="Helvetica Neue"/>
              <a:sym typeface="Helvetica Neue"/>
            </a:endParaRPr>
          </a:p>
          <a:p>
            <a:pPr defTabSz="914016">
              <a:defRPr/>
            </a:pPr>
            <a:endParaRPr sz="1866">
              <a:solidFill>
                <a:srgbClr val="000000"/>
              </a:solidFill>
              <a:latin typeface="Segoe UI"/>
              <a:ea typeface="Helvetica Neue"/>
              <a:cs typeface="Helvetica Neue"/>
              <a:sym typeface="Helvetica Neue"/>
            </a:endParaRPr>
          </a:p>
        </p:txBody>
      </p:sp>
      <p:sp>
        <p:nvSpPr>
          <p:cNvPr id="2616" name="Google Shape;2616;p413">
            <a:extLst>
              <a:ext uri="{C183D7F6-B498-43B3-948B-1728B52AA6E4}">
                <adec:decorative xmlns:adec="http://schemas.microsoft.com/office/drawing/2017/decorative" val="1"/>
              </a:ext>
            </a:extLst>
          </p:cNvPr>
          <p:cNvSpPr/>
          <p:nvPr/>
        </p:nvSpPr>
        <p:spPr>
          <a:xfrm>
            <a:off x="6129467" y="1868"/>
            <a:ext cx="6059082" cy="6854455"/>
          </a:xfrm>
          <a:prstGeom prst="rect">
            <a:avLst/>
          </a:prstGeom>
          <a:solidFill>
            <a:srgbClr val="0078D3"/>
          </a:solidFill>
          <a:ln>
            <a:noFill/>
          </a:ln>
        </p:spPr>
        <p:txBody>
          <a:bodyPr spcFirstLastPara="1" wrap="square" lIns="182782" tIns="146225" rIns="182782" bIns="146225" anchor="t" anchorCtr="0">
            <a:noAutofit/>
          </a:bodyPr>
          <a:lstStyle/>
          <a:p>
            <a:pPr defTabSz="914016">
              <a:buSzPts val="1500"/>
              <a:defRPr/>
            </a:pPr>
            <a:endParaRPr sz="2000">
              <a:solidFill>
                <a:srgbClr val="FFFFFF"/>
              </a:solidFill>
              <a:latin typeface="Helvetica Neue"/>
              <a:ea typeface="Helvetica Neue"/>
              <a:cs typeface="Helvetica Neue"/>
              <a:sym typeface="Helvetica Neue"/>
            </a:endParaRPr>
          </a:p>
        </p:txBody>
      </p:sp>
      <p:pic>
        <p:nvPicPr>
          <p:cNvPr id="2617" name="Google Shape;2617;p413">
            <a:extLst>
              <a:ext uri="{C183D7F6-B498-43B3-948B-1728B52AA6E4}">
                <adec:decorative xmlns:adec="http://schemas.microsoft.com/office/drawing/2017/decorative" val="1"/>
              </a:ext>
            </a:extLst>
          </p:cNvPr>
          <p:cNvPicPr preferRelativeResize="0"/>
          <p:nvPr/>
        </p:nvPicPr>
        <p:blipFill rotWithShape="1">
          <a:blip r:embed="rId3">
            <a:alphaModFix/>
          </a:blip>
          <a:srcRect l="14544" t="14969" r="22629" b="6898"/>
          <a:stretch/>
        </p:blipFill>
        <p:spPr>
          <a:xfrm>
            <a:off x="6128992" y="974"/>
            <a:ext cx="6059082" cy="6856055"/>
          </a:xfrm>
          <a:prstGeom prst="rect">
            <a:avLst/>
          </a:prstGeom>
          <a:noFill/>
          <a:ln>
            <a:noFill/>
          </a:ln>
        </p:spPr>
      </p:pic>
      <p:pic>
        <p:nvPicPr>
          <p:cNvPr id="2618" name="Google Shape;2618;p413">
            <a:extLst>
              <a:ext uri="{C183D7F6-B498-43B3-948B-1728B52AA6E4}">
                <adec:decorative xmlns:adec="http://schemas.microsoft.com/office/drawing/2017/decorative" val="1"/>
              </a:ext>
            </a:extLst>
          </p:cNvPr>
          <p:cNvPicPr preferRelativeResize="0"/>
          <p:nvPr/>
        </p:nvPicPr>
        <p:blipFill rotWithShape="1">
          <a:blip r:embed="rId4">
            <a:alphaModFix/>
          </a:blip>
          <a:srcRect r="23983"/>
          <a:stretch/>
        </p:blipFill>
        <p:spPr>
          <a:xfrm>
            <a:off x="6917735" y="571213"/>
            <a:ext cx="5272539" cy="5650997"/>
          </a:xfrm>
          <a:prstGeom prst="rect">
            <a:avLst/>
          </a:prstGeom>
          <a:noFill/>
          <a:ln>
            <a:noFill/>
          </a:ln>
        </p:spPr>
      </p:pic>
    </p:spTree>
    <p:extLst>
      <p:ext uri="{BB962C8B-B14F-4D97-AF65-F5344CB8AC3E}">
        <p14:creationId xmlns:p14="http://schemas.microsoft.com/office/powerpoint/2010/main" val="3032981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826"/>
        <p:cNvGrpSpPr/>
        <p:nvPr/>
      </p:nvGrpSpPr>
      <p:grpSpPr>
        <a:xfrm>
          <a:off x="0" y="0"/>
          <a:ext cx="0" cy="0"/>
          <a:chOff x="0" y="0"/>
          <a:chExt cx="0" cy="0"/>
        </a:xfrm>
      </p:grpSpPr>
      <p:sp>
        <p:nvSpPr>
          <p:cNvPr id="17" name="Google Shape;2619;p413">
            <a:extLst>
              <a:ext uri="{FF2B5EF4-FFF2-40B4-BE49-F238E27FC236}">
                <a16:creationId xmlns:a16="http://schemas.microsoft.com/office/drawing/2014/main" id="{DBCA01F1-DD10-4626-A8C6-A86106FE0CF0}"/>
              </a:ext>
            </a:extLst>
          </p:cNvPr>
          <p:cNvSpPr txBox="1">
            <a:spLocks/>
          </p:cNvSpPr>
          <p:nvPr/>
        </p:nvSpPr>
        <p:spPr>
          <a:xfrm>
            <a:off x="557597" y="469642"/>
            <a:ext cx="11414284" cy="975242"/>
          </a:xfrm>
          <a:prstGeom prst="rect">
            <a:avLst/>
          </a:prstGeom>
        </p:spPr>
        <p:txBody>
          <a:bodyPr spcFirstLastPara="1" vert="horz" wrap="square" lIns="19063" tIns="19063" rIns="19063" bIns="19063" rtlCol="0" anchor="ctr"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spc="-147">
                <a:solidFill>
                  <a:schemeClr val="tx2"/>
                </a:solidFill>
              </a:rPr>
              <a:t>Code Scanning - Community of top security experts - GitHub</a:t>
            </a:r>
            <a:br>
              <a:rPr lang="en-US" spc="-98">
                <a:solidFill>
                  <a:srgbClr val="000000"/>
                </a:solidFill>
              </a:rPr>
            </a:br>
            <a:r>
              <a:rPr lang="en-US" sz="2400" spc="-147">
                <a:solidFill>
                  <a:schemeClr val="tx2"/>
                </a:solidFill>
                <a:latin typeface="Segoe UI"/>
                <a:cs typeface="+mn-cs"/>
              </a:rPr>
              <a:t>Shared security expertise empowers any software organization immediately</a:t>
            </a:r>
          </a:p>
        </p:txBody>
      </p:sp>
      <p:sp>
        <p:nvSpPr>
          <p:cNvPr id="2836" name="Google Shape;2836;p458"/>
          <p:cNvSpPr txBox="1"/>
          <p:nvPr/>
        </p:nvSpPr>
        <p:spPr>
          <a:xfrm>
            <a:off x="8626032" y="5238571"/>
            <a:ext cx="3345851" cy="1490378"/>
          </a:xfrm>
          <a:prstGeom prst="rect">
            <a:avLst/>
          </a:prstGeom>
          <a:noFill/>
          <a:ln w="19050" cap="flat" cmpd="sng">
            <a:solidFill>
              <a:srgbClr val="2D5BC3"/>
            </a:solidFill>
            <a:prstDash val="solid"/>
            <a:round/>
            <a:headEnd type="none" w="sm" len="sm"/>
            <a:tailEnd type="none" w="sm" len="sm"/>
          </a:ln>
        </p:spPr>
        <p:txBody>
          <a:bodyPr spcFirstLastPara="1" wrap="square" lIns="121865" tIns="121865" rIns="121865" bIns="121865" anchor="t" anchorCtr="0">
            <a:noAutofit/>
          </a:bodyPr>
          <a:lstStyle/>
          <a:p>
            <a:r>
              <a:rPr lang="en" sz="1600">
                <a:latin typeface="Helvetica Neue Light"/>
                <a:ea typeface="Helvetica Neue Light"/>
                <a:cs typeface="Helvetica Neue Light"/>
                <a:sym typeface="Helvetica Neue Light"/>
              </a:rPr>
              <a:t>Thousands of analyses created by GitHub’s team of security researchers and language experts, in collaboration with GitHub’s customers.</a:t>
            </a:r>
            <a:endParaRPr sz="1600">
              <a:latin typeface="Helvetica Neue Light"/>
              <a:ea typeface="Helvetica Neue Light"/>
              <a:cs typeface="Helvetica Neue Light"/>
              <a:sym typeface="Helvetica Neue Light"/>
            </a:endParaRPr>
          </a:p>
        </p:txBody>
      </p:sp>
      <p:sp>
        <p:nvSpPr>
          <p:cNvPr id="2835" name="Google Shape;2835;p458">
            <a:extLst>
              <a:ext uri="{C183D7F6-B498-43B3-948B-1728B52AA6E4}">
                <adec:decorative xmlns:adec="http://schemas.microsoft.com/office/drawing/2017/decorative" val="0"/>
              </a:ext>
            </a:extLst>
          </p:cNvPr>
          <p:cNvSpPr txBox="1"/>
          <p:nvPr/>
        </p:nvSpPr>
        <p:spPr>
          <a:xfrm>
            <a:off x="8626032" y="3551149"/>
            <a:ext cx="3345851" cy="1490378"/>
          </a:xfrm>
          <a:prstGeom prst="rect">
            <a:avLst/>
          </a:prstGeom>
          <a:noFill/>
          <a:ln w="19050" cap="flat" cmpd="sng">
            <a:solidFill>
              <a:srgbClr val="6284D2"/>
            </a:solidFill>
            <a:prstDash val="solid"/>
            <a:round/>
            <a:headEnd type="none" w="sm" len="sm"/>
            <a:tailEnd type="none" w="sm" len="sm"/>
          </a:ln>
        </p:spPr>
        <p:txBody>
          <a:bodyPr spcFirstLastPara="1" wrap="square" lIns="121865" tIns="121865" rIns="121865" bIns="121865" anchor="t" anchorCtr="0">
            <a:noAutofit/>
          </a:bodyPr>
          <a:lstStyle/>
          <a:p>
            <a:r>
              <a:rPr lang="en" sz="1600">
                <a:latin typeface="Helvetica Neue Light"/>
                <a:ea typeface="Helvetica Neue Light"/>
                <a:cs typeface="Helvetica Neue Light"/>
                <a:sym typeface="Helvetica Neue Light"/>
              </a:rPr>
              <a:t>Created by a vast community of leading security researchers at </a:t>
            </a:r>
            <a:r>
              <a:rPr lang="en" sz="1600" b="1">
                <a:latin typeface="Helvetica Neue Light"/>
                <a:ea typeface="Helvetica Neue Light"/>
                <a:cs typeface="Helvetica Neue Light"/>
                <a:sym typeface="Helvetica Neue Light"/>
                <a:hlinkClick r:id="rId3"/>
              </a:rPr>
              <a:t>Microsoft</a:t>
            </a:r>
            <a:r>
              <a:rPr lang="en" sz="1600">
                <a:latin typeface="Helvetica Neue Light"/>
                <a:ea typeface="Helvetica Neue Light"/>
                <a:cs typeface="Helvetica Neue Light"/>
                <a:sym typeface="Helvetica Neue Light"/>
              </a:rPr>
              <a:t>, Google, Uber and others. Regular additions for new classes of vulnerabilities. </a:t>
            </a:r>
            <a:endParaRPr sz="1600">
              <a:latin typeface="Helvetica Neue Light"/>
              <a:ea typeface="Helvetica Neue Light"/>
              <a:cs typeface="Helvetica Neue Light"/>
              <a:sym typeface="Helvetica Neue Light"/>
            </a:endParaRPr>
          </a:p>
        </p:txBody>
      </p:sp>
      <p:sp>
        <p:nvSpPr>
          <p:cNvPr id="2834" name="Google Shape;2834;p458">
            <a:extLst>
              <a:ext uri="{C183D7F6-B498-43B3-948B-1728B52AA6E4}">
                <adec:decorative xmlns:adec="http://schemas.microsoft.com/office/drawing/2017/decorative" val="0"/>
              </a:ext>
            </a:extLst>
          </p:cNvPr>
          <p:cNvSpPr txBox="1"/>
          <p:nvPr/>
        </p:nvSpPr>
        <p:spPr>
          <a:xfrm>
            <a:off x="8626032" y="1863728"/>
            <a:ext cx="3345851" cy="1490378"/>
          </a:xfrm>
          <a:prstGeom prst="rect">
            <a:avLst/>
          </a:prstGeom>
          <a:noFill/>
          <a:ln w="19050" cap="flat" cmpd="sng">
            <a:solidFill>
              <a:srgbClr val="96ADE1"/>
            </a:solidFill>
            <a:prstDash val="solid"/>
            <a:round/>
            <a:headEnd type="none" w="sm" len="sm"/>
            <a:tailEnd type="none" w="sm" len="sm"/>
          </a:ln>
        </p:spPr>
        <p:txBody>
          <a:bodyPr spcFirstLastPara="1" wrap="square" lIns="121865" tIns="121865" rIns="121865" bIns="121865" anchor="t" anchorCtr="0">
            <a:noAutofit/>
          </a:bodyPr>
          <a:lstStyle/>
          <a:p>
            <a:r>
              <a:rPr lang="en" sz="1600">
                <a:latin typeface="Helvetica Neue Light"/>
                <a:ea typeface="Helvetica Neue Light"/>
                <a:cs typeface="Helvetica Neue Light"/>
                <a:sym typeface="Helvetica Neue Light"/>
              </a:rPr>
              <a:t>Fast and easy to write with extensive libraries. Based on vulnerabilities discovered internally. Often given back to the community where relevant.</a:t>
            </a:r>
            <a:endParaRPr sz="1600">
              <a:latin typeface="Helvetica Neue Light"/>
              <a:ea typeface="Helvetica Neue Light"/>
              <a:cs typeface="Helvetica Neue Light"/>
              <a:sym typeface="Helvetica Neue Light"/>
            </a:endParaRPr>
          </a:p>
        </p:txBody>
      </p:sp>
      <p:sp>
        <p:nvSpPr>
          <p:cNvPr id="2828" name="Google Shape;2828;p458">
            <a:extLst>
              <a:ext uri="{C183D7F6-B498-43B3-948B-1728B52AA6E4}">
                <adec:decorative xmlns:adec="http://schemas.microsoft.com/office/drawing/2017/decorative" val="1"/>
              </a:ext>
            </a:extLst>
          </p:cNvPr>
          <p:cNvSpPr/>
          <p:nvPr/>
        </p:nvSpPr>
        <p:spPr>
          <a:xfrm rot="10800000">
            <a:off x="1731" y="2834420"/>
            <a:ext cx="8082107" cy="8082107"/>
          </a:xfrm>
          <a:prstGeom prst="pie">
            <a:avLst>
              <a:gd name="adj1" fmla="val 0"/>
              <a:gd name="adj2" fmla="val 10803406"/>
            </a:avLst>
          </a:prstGeom>
          <a:solidFill>
            <a:srgbClr val="96ADE1"/>
          </a:solidFill>
          <a:ln>
            <a:noFill/>
          </a:ln>
        </p:spPr>
        <p:txBody>
          <a:bodyPr spcFirstLastPara="1" wrap="square" lIns="121865" tIns="121865" rIns="121865" bIns="121865" anchor="t" anchorCtr="0">
            <a:noAutofit/>
          </a:bodyPr>
          <a:lstStyle/>
          <a:p>
            <a:r>
              <a:rPr lang="en" sz="2353">
                <a:solidFill>
                  <a:srgbClr val="FFFFFF"/>
                </a:solidFill>
              </a:rPr>
              <a:t>Outd</a:t>
            </a:r>
            <a:endParaRPr sz="2353">
              <a:solidFill>
                <a:srgbClr val="FFFFFF"/>
              </a:solidFill>
            </a:endParaRPr>
          </a:p>
        </p:txBody>
      </p:sp>
      <p:sp>
        <p:nvSpPr>
          <p:cNvPr id="2829" name="Google Shape;2829;p458">
            <a:extLst>
              <a:ext uri="{C183D7F6-B498-43B3-948B-1728B52AA6E4}">
                <adec:decorative xmlns:adec="http://schemas.microsoft.com/office/drawing/2017/decorative" val="1"/>
              </a:ext>
            </a:extLst>
          </p:cNvPr>
          <p:cNvSpPr/>
          <p:nvPr/>
        </p:nvSpPr>
        <p:spPr>
          <a:xfrm rot="10800000">
            <a:off x="443805" y="3374895"/>
            <a:ext cx="7197957" cy="7074794"/>
          </a:xfrm>
          <a:prstGeom prst="pie">
            <a:avLst>
              <a:gd name="adj1" fmla="val 44552"/>
              <a:gd name="adj2" fmla="val 10803406"/>
            </a:avLst>
          </a:prstGeom>
          <a:solidFill>
            <a:srgbClr val="6284D2"/>
          </a:solidFill>
          <a:ln>
            <a:noFill/>
          </a:ln>
        </p:spPr>
        <p:txBody>
          <a:bodyPr spcFirstLastPara="1" wrap="square" lIns="121865" tIns="121865" rIns="121865" bIns="121865" anchor="t" anchorCtr="0">
            <a:noAutofit/>
          </a:bodyPr>
          <a:lstStyle/>
          <a:p>
            <a:endParaRPr sz="2353">
              <a:solidFill>
                <a:srgbClr val="FFFFFF"/>
              </a:solidFill>
            </a:endParaRPr>
          </a:p>
        </p:txBody>
      </p:sp>
      <p:sp>
        <p:nvSpPr>
          <p:cNvPr id="2830" name="Google Shape;2830;p458">
            <a:extLst>
              <a:ext uri="{C183D7F6-B498-43B3-948B-1728B52AA6E4}">
                <adec:decorative xmlns:adec="http://schemas.microsoft.com/office/drawing/2017/decorative" val="1"/>
              </a:ext>
            </a:extLst>
          </p:cNvPr>
          <p:cNvSpPr/>
          <p:nvPr/>
        </p:nvSpPr>
        <p:spPr>
          <a:xfrm rot="10800000">
            <a:off x="1115848" y="3921360"/>
            <a:ext cx="5898326" cy="5899126"/>
          </a:xfrm>
          <a:prstGeom prst="pie">
            <a:avLst>
              <a:gd name="adj1" fmla="val 0"/>
              <a:gd name="adj2" fmla="val 10803406"/>
            </a:avLst>
          </a:prstGeom>
          <a:solidFill>
            <a:srgbClr val="2D5BC3"/>
          </a:solidFill>
          <a:ln>
            <a:noFill/>
          </a:ln>
        </p:spPr>
        <p:txBody>
          <a:bodyPr spcFirstLastPara="1" wrap="square" lIns="121865" tIns="121865" rIns="121865" bIns="121865" anchor="t" anchorCtr="0">
            <a:noAutofit/>
          </a:bodyPr>
          <a:lstStyle/>
          <a:p>
            <a:endParaRPr sz="2353">
              <a:solidFill>
                <a:srgbClr val="FFFFFF"/>
              </a:solidFill>
            </a:endParaRPr>
          </a:p>
        </p:txBody>
      </p:sp>
      <p:cxnSp>
        <p:nvCxnSpPr>
          <p:cNvPr id="2837" name="Google Shape;2837;p458">
            <a:extLst>
              <a:ext uri="{C183D7F6-B498-43B3-948B-1728B52AA6E4}">
                <adec:decorative xmlns:adec="http://schemas.microsoft.com/office/drawing/2017/decorative" val="1"/>
              </a:ext>
            </a:extLst>
          </p:cNvPr>
          <p:cNvCxnSpPr>
            <a:endCxn id="2835" idx="1"/>
          </p:cNvCxnSpPr>
          <p:nvPr/>
        </p:nvCxnSpPr>
        <p:spPr>
          <a:xfrm>
            <a:off x="6406262" y="4287540"/>
            <a:ext cx="2219770" cy="8798"/>
          </a:xfrm>
          <a:prstGeom prst="straightConnector1">
            <a:avLst/>
          </a:prstGeom>
          <a:noFill/>
          <a:ln w="19050" cap="flat" cmpd="sng">
            <a:solidFill>
              <a:srgbClr val="6284D2"/>
            </a:solidFill>
            <a:prstDash val="solid"/>
            <a:round/>
            <a:headEnd type="none" w="med" len="med"/>
            <a:tailEnd type="none" w="med" len="med"/>
          </a:ln>
        </p:spPr>
      </p:cxnSp>
      <p:cxnSp>
        <p:nvCxnSpPr>
          <p:cNvPr id="2838" name="Google Shape;2838;p458">
            <a:extLst>
              <a:ext uri="{C183D7F6-B498-43B3-948B-1728B52AA6E4}">
                <adec:decorative xmlns:adec="http://schemas.microsoft.com/office/drawing/2017/decorative" val="1"/>
              </a:ext>
            </a:extLst>
          </p:cNvPr>
          <p:cNvCxnSpPr>
            <a:endCxn id="2836" idx="1"/>
          </p:cNvCxnSpPr>
          <p:nvPr/>
        </p:nvCxnSpPr>
        <p:spPr>
          <a:xfrm rot="10800000" flipH="1">
            <a:off x="6849335" y="5983760"/>
            <a:ext cx="1776696" cy="12396"/>
          </a:xfrm>
          <a:prstGeom prst="straightConnector1">
            <a:avLst/>
          </a:prstGeom>
          <a:noFill/>
          <a:ln w="19050" cap="flat" cmpd="sng">
            <a:solidFill>
              <a:srgbClr val="2D5BC3"/>
            </a:solidFill>
            <a:prstDash val="solid"/>
            <a:round/>
            <a:headEnd type="none" w="med" len="med"/>
            <a:tailEnd type="none" w="med" len="med"/>
          </a:ln>
        </p:spPr>
      </p:cxnSp>
      <p:cxnSp>
        <p:nvCxnSpPr>
          <p:cNvPr id="2839" name="Google Shape;2839;p458">
            <a:extLst>
              <a:ext uri="{C183D7F6-B498-43B3-948B-1728B52AA6E4}">
                <adec:decorative xmlns:adec="http://schemas.microsoft.com/office/drawing/2017/decorative" val="1"/>
              </a:ext>
            </a:extLst>
          </p:cNvPr>
          <p:cNvCxnSpPr>
            <a:stCxn id="2834" idx="1"/>
            <a:endCxn id="2828" idx="1"/>
          </p:cNvCxnSpPr>
          <p:nvPr/>
        </p:nvCxnSpPr>
        <p:spPr>
          <a:xfrm rot="10800000" flipV="1">
            <a:off x="4042785" y="2608916"/>
            <a:ext cx="4583248" cy="225502"/>
          </a:xfrm>
          <a:prstGeom prst="bentConnector2">
            <a:avLst/>
          </a:prstGeom>
          <a:noFill/>
          <a:ln w="19050" cap="flat" cmpd="sng">
            <a:solidFill>
              <a:srgbClr val="96ADE1"/>
            </a:solidFill>
            <a:prstDash val="solid"/>
            <a:round/>
            <a:headEnd type="none" w="med" len="med"/>
            <a:tailEnd type="none" w="med" len="med"/>
          </a:ln>
        </p:spPr>
      </p:cxnSp>
      <p:sp>
        <p:nvSpPr>
          <p:cNvPr id="2840" name="Google Shape;2840;p458">
            <a:extLst>
              <a:ext uri="{C183D7F6-B498-43B3-948B-1728B52AA6E4}">
                <adec:decorative xmlns:adec="http://schemas.microsoft.com/office/drawing/2017/decorative" val="1"/>
              </a:ext>
            </a:extLst>
          </p:cNvPr>
          <p:cNvSpPr txBox="1"/>
          <p:nvPr/>
        </p:nvSpPr>
        <p:spPr>
          <a:xfrm>
            <a:off x="2489374" y="4704006"/>
            <a:ext cx="1776696" cy="1569555"/>
          </a:xfrm>
          <a:prstGeom prst="rect">
            <a:avLst/>
          </a:prstGeom>
          <a:noFill/>
          <a:ln>
            <a:noFill/>
          </a:ln>
        </p:spPr>
        <p:txBody>
          <a:bodyPr spcFirstLastPara="1" wrap="square" lIns="121865" tIns="121865" rIns="121865" bIns="121865" anchor="t" anchorCtr="0">
            <a:noAutofit/>
          </a:bodyPr>
          <a:lstStyle/>
          <a:p>
            <a:pPr algn="ctr"/>
            <a:r>
              <a:rPr lang="en" sz="1067">
                <a:solidFill>
                  <a:srgbClr val="FFFFFF"/>
                </a:solidFill>
              </a:rPr>
              <a:t>Security &amp; Vulnerabilities</a:t>
            </a:r>
            <a:endParaRPr sz="1067">
              <a:solidFill>
                <a:srgbClr val="FFFFFF"/>
              </a:solidFill>
            </a:endParaRPr>
          </a:p>
          <a:p>
            <a:pPr algn="ctr"/>
            <a:r>
              <a:rPr lang="en" sz="1067">
                <a:solidFill>
                  <a:srgbClr val="FFFFFF"/>
                </a:solidFill>
              </a:rPr>
              <a:t>CWEs</a:t>
            </a:r>
            <a:endParaRPr sz="1067">
              <a:solidFill>
                <a:srgbClr val="FFFFFF"/>
              </a:solidFill>
            </a:endParaRPr>
          </a:p>
          <a:p>
            <a:pPr algn="ctr">
              <a:buClr>
                <a:schemeClr val="dk1"/>
              </a:buClr>
              <a:buSzPts val="1100"/>
            </a:pPr>
            <a:r>
              <a:rPr lang="en" sz="1067">
                <a:solidFill>
                  <a:srgbClr val="FFFFFF"/>
                </a:solidFill>
              </a:rPr>
              <a:t>OWASP Top 10</a:t>
            </a:r>
            <a:endParaRPr sz="1067">
              <a:solidFill>
                <a:srgbClr val="FFFFFF"/>
              </a:solidFill>
            </a:endParaRPr>
          </a:p>
          <a:p>
            <a:pPr algn="ctr"/>
            <a:r>
              <a:rPr lang="en" sz="1067">
                <a:solidFill>
                  <a:srgbClr val="FFFFFF"/>
                </a:solidFill>
              </a:rPr>
              <a:t>SANS 25</a:t>
            </a:r>
            <a:endParaRPr sz="1067">
              <a:solidFill>
                <a:srgbClr val="FFFFFF"/>
              </a:solidFill>
            </a:endParaRPr>
          </a:p>
          <a:p>
            <a:pPr algn="ctr"/>
            <a:r>
              <a:rPr lang="en" sz="1067">
                <a:solidFill>
                  <a:srgbClr val="FFFFFF"/>
                </a:solidFill>
              </a:rPr>
              <a:t>Language best practices</a:t>
            </a:r>
            <a:endParaRPr sz="1067">
              <a:solidFill>
                <a:srgbClr val="FFFFFF"/>
              </a:solidFill>
            </a:endParaRPr>
          </a:p>
          <a:p>
            <a:pPr algn="ctr">
              <a:buClr>
                <a:schemeClr val="dk1"/>
              </a:buClr>
              <a:buSzPts val="1100"/>
            </a:pPr>
            <a:r>
              <a:rPr lang="en" sz="1067">
                <a:solidFill>
                  <a:srgbClr val="FFFFFF"/>
                </a:solidFill>
              </a:rPr>
              <a:t>Correctness </a:t>
            </a:r>
            <a:endParaRPr sz="1067">
              <a:solidFill>
                <a:srgbClr val="FFFFFF"/>
              </a:solidFill>
            </a:endParaRPr>
          </a:p>
          <a:p>
            <a:pPr>
              <a:buClr>
                <a:schemeClr val="dk1"/>
              </a:buClr>
              <a:buSzPts val="1100"/>
            </a:pPr>
            <a:endParaRPr sz="1067">
              <a:solidFill>
                <a:srgbClr val="FFFFFF"/>
              </a:solidFill>
            </a:endParaRPr>
          </a:p>
          <a:p>
            <a:endParaRPr sz="1067">
              <a:solidFill>
                <a:srgbClr val="FFFFFF"/>
              </a:solidFill>
            </a:endParaRPr>
          </a:p>
          <a:p>
            <a:endParaRPr sz="1067">
              <a:solidFill>
                <a:srgbClr val="FFFFFF"/>
              </a:solidFill>
            </a:endParaRPr>
          </a:p>
        </p:txBody>
      </p:sp>
      <p:sp>
        <p:nvSpPr>
          <p:cNvPr id="2841" name="Google Shape;2841;p458">
            <a:extLst>
              <a:ext uri="{C183D7F6-B498-43B3-948B-1728B52AA6E4}">
                <adec:decorative xmlns:adec="http://schemas.microsoft.com/office/drawing/2017/decorative" val="1"/>
              </a:ext>
            </a:extLst>
          </p:cNvPr>
          <p:cNvSpPr txBox="1"/>
          <p:nvPr/>
        </p:nvSpPr>
        <p:spPr>
          <a:xfrm>
            <a:off x="4362559" y="4704006"/>
            <a:ext cx="1233650" cy="1203659"/>
          </a:xfrm>
          <a:prstGeom prst="rect">
            <a:avLst/>
          </a:prstGeom>
          <a:noFill/>
          <a:ln>
            <a:noFill/>
          </a:ln>
        </p:spPr>
        <p:txBody>
          <a:bodyPr spcFirstLastPara="1" wrap="square" lIns="121865" tIns="121865" rIns="121865" bIns="121865" anchor="t" anchorCtr="0">
            <a:noAutofit/>
          </a:bodyPr>
          <a:lstStyle/>
          <a:p>
            <a:pPr algn="ctr"/>
            <a:r>
              <a:rPr lang="en" sz="1067">
                <a:solidFill>
                  <a:srgbClr val="FFFFFF"/>
                </a:solidFill>
              </a:rPr>
              <a:t>Non-attributable</a:t>
            </a:r>
            <a:endParaRPr sz="1067">
              <a:solidFill>
                <a:srgbClr val="FFFFFF"/>
              </a:solidFill>
            </a:endParaRPr>
          </a:p>
          <a:p>
            <a:pPr algn="ctr"/>
            <a:r>
              <a:rPr lang="en" sz="1067">
                <a:solidFill>
                  <a:srgbClr val="FFFFFF"/>
                </a:solidFill>
              </a:rPr>
              <a:t>Readability</a:t>
            </a:r>
            <a:endParaRPr sz="1067">
              <a:solidFill>
                <a:srgbClr val="FFFFFF"/>
              </a:solidFill>
            </a:endParaRPr>
          </a:p>
          <a:p>
            <a:pPr algn="ctr"/>
            <a:r>
              <a:rPr lang="en" sz="1067">
                <a:solidFill>
                  <a:srgbClr val="FFFFFF"/>
                </a:solidFill>
              </a:rPr>
              <a:t>Reliability</a:t>
            </a:r>
            <a:endParaRPr sz="1067">
              <a:solidFill>
                <a:srgbClr val="FFFFFF"/>
              </a:solidFill>
            </a:endParaRPr>
          </a:p>
          <a:p>
            <a:pPr algn="ctr"/>
            <a:r>
              <a:rPr lang="en" sz="1067">
                <a:solidFill>
                  <a:srgbClr val="FFFFFF"/>
                </a:solidFill>
              </a:rPr>
              <a:t>Statistical</a:t>
            </a:r>
            <a:endParaRPr sz="1067">
              <a:solidFill>
                <a:srgbClr val="FFFFFF"/>
              </a:solidFill>
            </a:endParaRPr>
          </a:p>
          <a:p>
            <a:pPr algn="ctr"/>
            <a:r>
              <a:rPr lang="en" sz="1067">
                <a:solidFill>
                  <a:srgbClr val="FFFFFF"/>
                </a:solidFill>
              </a:rPr>
              <a:t>Efficiency</a:t>
            </a:r>
            <a:endParaRPr sz="1067">
              <a:solidFill>
                <a:srgbClr val="FFFFFF"/>
              </a:solidFill>
            </a:endParaRPr>
          </a:p>
          <a:p>
            <a:pPr algn="ctr"/>
            <a:r>
              <a:rPr lang="en" sz="1067">
                <a:solidFill>
                  <a:srgbClr val="FFFFFF"/>
                </a:solidFill>
              </a:rPr>
              <a:t>Maintainability</a:t>
            </a:r>
            <a:endParaRPr sz="1067">
              <a:solidFill>
                <a:srgbClr val="FFFFFF"/>
              </a:solidFill>
            </a:endParaRPr>
          </a:p>
          <a:p>
            <a:endParaRPr sz="1067">
              <a:solidFill>
                <a:srgbClr val="FFFFFF"/>
              </a:solidFill>
            </a:endParaRPr>
          </a:p>
          <a:p>
            <a:endParaRPr sz="1067">
              <a:solidFill>
                <a:srgbClr val="FFFFFF"/>
              </a:solidFill>
            </a:endParaRPr>
          </a:p>
        </p:txBody>
      </p:sp>
      <p:sp>
        <p:nvSpPr>
          <p:cNvPr id="2833" name="Google Shape;2833;p458">
            <a:extLst>
              <a:ext uri="{C183D7F6-B498-43B3-948B-1728B52AA6E4}">
                <adec:decorative xmlns:adec="http://schemas.microsoft.com/office/drawing/2017/decorative" val="0"/>
              </a:ext>
            </a:extLst>
          </p:cNvPr>
          <p:cNvSpPr txBox="1"/>
          <p:nvPr/>
        </p:nvSpPr>
        <p:spPr>
          <a:xfrm>
            <a:off x="2627817" y="5968842"/>
            <a:ext cx="2874385" cy="509455"/>
          </a:xfrm>
          <a:prstGeom prst="rect">
            <a:avLst/>
          </a:prstGeom>
          <a:noFill/>
          <a:ln>
            <a:noFill/>
          </a:ln>
        </p:spPr>
        <p:txBody>
          <a:bodyPr spcFirstLastPara="1" wrap="square" lIns="121865" tIns="121865" rIns="121865" bIns="121865" anchor="ctr" anchorCtr="0">
            <a:noAutofit/>
          </a:bodyPr>
          <a:lstStyle/>
          <a:p>
            <a:pPr algn="ctr"/>
            <a:r>
              <a:rPr lang="en" sz="1600">
                <a:solidFill>
                  <a:srgbClr val="FFFFFF"/>
                </a:solidFill>
                <a:latin typeface="Helvetica Neue"/>
                <a:ea typeface="Helvetica Neue"/>
                <a:cs typeface="Helvetica Neue"/>
                <a:sym typeface="Helvetica Neue"/>
              </a:rPr>
              <a:t>GitHub-powered</a:t>
            </a:r>
            <a:endParaRPr sz="1600">
              <a:solidFill>
                <a:srgbClr val="FFFFFF"/>
              </a:solidFill>
              <a:latin typeface="Helvetica Neue"/>
              <a:ea typeface="Helvetica Neue"/>
              <a:cs typeface="Helvetica Neue"/>
              <a:sym typeface="Helvetica Neue"/>
            </a:endParaRPr>
          </a:p>
        </p:txBody>
      </p:sp>
      <p:sp>
        <p:nvSpPr>
          <p:cNvPr id="2832" name="Google Shape;2832;p458">
            <a:extLst>
              <a:ext uri="{C183D7F6-B498-43B3-948B-1728B52AA6E4}">
                <adec:decorative xmlns:adec="http://schemas.microsoft.com/office/drawing/2017/decorative" val="0"/>
              </a:ext>
            </a:extLst>
          </p:cNvPr>
          <p:cNvSpPr txBox="1"/>
          <p:nvPr/>
        </p:nvSpPr>
        <p:spPr>
          <a:xfrm>
            <a:off x="2685967" y="3465392"/>
            <a:ext cx="2874385" cy="509455"/>
          </a:xfrm>
          <a:prstGeom prst="rect">
            <a:avLst/>
          </a:prstGeom>
          <a:noFill/>
          <a:ln>
            <a:noFill/>
          </a:ln>
        </p:spPr>
        <p:txBody>
          <a:bodyPr spcFirstLastPara="1" wrap="square" lIns="121865" tIns="121865" rIns="121865" bIns="121865" anchor="ctr" anchorCtr="0">
            <a:noAutofit/>
          </a:bodyPr>
          <a:lstStyle/>
          <a:p>
            <a:pPr algn="ctr"/>
            <a:r>
              <a:rPr lang="en" sz="1600">
                <a:solidFill>
                  <a:srgbClr val="FFFFFF"/>
                </a:solidFill>
                <a:latin typeface="Helvetica Neue"/>
                <a:ea typeface="Helvetica Neue"/>
                <a:cs typeface="Helvetica Neue"/>
                <a:sym typeface="Helvetica Neue"/>
              </a:rPr>
              <a:t>Community-powered</a:t>
            </a:r>
            <a:endParaRPr sz="1600">
              <a:solidFill>
                <a:srgbClr val="FFFFFF"/>
              </a:solidFill>
              <a:latin typeface="Helvetica Neue"/>
              <a:ea typeface="Helvetica Neue"/>
              <a:cs typeface="Helvetica Neue"/>
              <a:sym typeface="Helvetica Neue"/>
            </a:endParaRPr>
          </a:p>
        </p:txBody>
      </p:sp>
      <p:sp>
        <p:nvSpPr>
          <p:cNvPr id="2831" name="Google Shape;2831;p458">
            <a:extLst>
              <a:ext uri="{C183D7F6-B498-43B3-948B-1728B52AA6E4}">
                <adec:decorative xmlns:adec="http://schemas.microsoft.com/office/drawing/2017/decorative" val="0"/>
              </a:ext>
            </a:extLst>
          </p:cNvPr>
          <p:cNvSpPr txBox="1"/>
          <p:nvPr/>
        </p:nvSpPr>
        <p:spPr>
          <a:xfrm>
            <a:off x="2685967" y="2876543"/>
            <a:ext cx="2874385" cy="509455"/>
          </a:xfrm>
          <a:prstGeom prst="rect">
            <a:avLst/>
          </a:prstGeom>
          <a:noFill/>
          <a:ln>
            <a:noFill/>
          </a:ln>
        </p:spPr>
        <p:txBody>
          <a:bodyPr spcFirstLastPara="1" wrap="square" lIns="121865" tIns="121865" rIns="121865" bIns="121865" anchor="ctr" anchorCtr="0">
            <a:noAutofit/>
          </a:bodyPr>
          <a:lstStyle/>
          <a:p>
            <a:pPr algn="ctr"/>
            <a:r>
              <a:rPr lang="en" sz="1600">
                <a:solidFill>
                  <a:srgbClr val="FFFFFF"/>
                </a:solidFill>
                <a:latin typeface="Helvetica Neue"/>
                <a:ea typeface="Helvetica Neue"/>
                <a:cs typeface="Helvetica Neue"/>
                <a:sym typeface="Helvetica Neue"/>
              </a:rPr>
              <a:t>Custom</a:t>
            </a:r>
            <a:endParaRPr sz="1600">
              <a:solidFill>
                <a:srgbClr val="FFFFFF"/>
              </a:solidFill>
              <a:latin typeface="Helvetica Neue"/>
              <a:ea typeface="Helvetica Neue"/>
              <a:cs typeface="Helvetica Neue"/>
              <a:sym typeface="Helvetica Neue"/>
            </a:endParaRPr>
          </a:p>
        </p:txBody>
      </p:sp>
      <p:sp>
        <p:nvSpPr>
          <p:cNvPr id="3" name="Title 2">
            <a:extLst>
              <a:ext uri="{FF2B5EF4-FFF2-40B4-BE49-F238E27FC236}">
                <a16:creationId xmlns:a16="http://schemas.microsoft.com/office/drawing/2014/main" id="{DFC8D5D4-802A-4154-B1C4-0ADEC766670F}"/>
              </a:ext>
            </a:extLst>
          </p:cNvPr>
          <p:cNvSpPr>
            <a:spLocks noGrp="1"/>
          </p:cNvSpPr>
          <p:nvPr>
            <p:ph type="ctrTitle"/>
          </p:nvPr>
        </p:nvSpPr>
        <p:spPr/>
        <p:txBody>
          <a:bodyPr/>
          <a:lstStyle/>
          <a:p>
            <a:r>
              <a:rPr lang="en-US" sz="1768" spc="-98">
                <a:solidFill>
                  <a:schemeClr val="bg1"/>
                </a:solidFill>
                <a:latin typeface="Segoe UI" panose="020B0502040204020203" pitchFamily="34" charset="0"/>
                <a:cs typeface="+mn-cs"/>
              </a:rPr>
              <a:t>Code Scanning - Community of top security experts</a:t>
            </a:r>
            <a:endParaRPr 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30"/>
                                        </p:tgtEl>
                                        <p:attrNameLst>
                                          <p:attrName>style.visibility</p:attrName>
                                        </p:attrNameLst>
                                      </p:cBhvr>
                                      <p:to>
                                        <p:strVal val="visible"/>
                                      </p:to>
                                    </p:set>
                                    <p:animEffect transition="in" filter="fade">
                                      <p:cBhvr>
                                        <p:cTn id="7" dur="500"/>
                                        <p:tgtEl>
                                          <p:spTgt spid="28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33"/>
                                        </p:tgtEl>
                                        <p:attrNameLst>
                                          <p:attrName>style.visibility</p:attrName>
                                        </p:attrNameLst>
                                      </p:cBhvr>
                                      <p:to>
                                        <p:strVal val="visible"/>
                                      </p:to>
                                    </p:set>
                                    <p:animEffect transition="in" filter="fade">
                                      <p:cBhvr>
                                        <p:cTn id="10" dur="500"/>
                                        <p:tgtEl>
                                          <p:spTgt spid="28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40"/>
                                        </p:tgtEl>
                                        <p:attrNameLst>
                                          <p:attrName>style.visibility</p:attrName>
                                        </p:attrNameLst>
                                      </p:cBhvr>
                                      <p:to>
                                        <p:strVal val="visible"/>
                                      </p:to>
                                    </p:set>
                                    <p:animEffect transition="in" filter="fade">
                                      <p:cBhvr>
                                        <p:cTn id="13" dur="500"/>
                                        <p:tgtEl>
                                          <p:spTgt spid="28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41"/>
                                        </p:tgtEl>
                                        <p:attrNameLst>
                                          <p:attrName>style.visibility</p:attrName>
                                        </p:attrNameLst>
                                      </p:cBhvr>
                                      <p:to>
                                        <p:strVal val="visible"/>
                                      </p:to>
                                    </p:set>
                                    <p:animEffect transition="in" filter="fade">
                                      <p:cBhvr>
                                        <p:cTn id="16" dur="500"/>
                                        <p:tgtEl>
                                          <p:spTgt spid="28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36"/>
                                        </p:tgtEl>
                                        <p:attrNameLst>
                                          <p:attrName>style.visibility</p:attrName>
                                        </p:attrNameLst>
                                      </p:cBhvr>
                                      <p:to>
                                        <p:strVal val="visible"/>
                                      </p:to>
                                    </p:set>
                                    <p:animEffect transition="in" filter="fade">
                                      <p:cBhvr>
                                        <p:cTn id="19" dur="500"/>
                                        <p:tgtEl>
                                          <p:spTgt spid="2836"/>
                                        </p:tgtEl>
                                      </p:cBhvr>
                                    </p:animEffect>
                                  </p:childTnLst>
                                </p:cTn>
                              </p:par>
                              <p:par>
                                <p:cTn id="20" presetID="10" presetClass="entr" presetSubtype="0" fill="hold" nodeType="withEffect">
                                  <p:stCondLst>
                                    <p:cond delay="0"/>
                                  </p:stCondLst>
                                  <p:childTnLst>
                                    <p:set>
                                      <p:cBhvr>
                                        <p:cTn id="21" dur="1" fill="hold">
                                          <p:stCondLst>
                                            <p:cond delay="0"/>
                                          </p:stCondLst>
                                        </p:cTn>
                                        <p:tgtEl>
                                          <p:spTgt spid="2838"/>
                                        </p:tgtEl>
                                        <p:attrNameLst>
                                          <p:attrName>style.visibility</p:attrName>
                                        </p:attrNameLst>
                                      </p:cBhvr>
                                      <p:to>
                                        <p:strVal val="visible"/>
                                      </p:to>
                                    </p:set>
                                    <p:animEffect transition="in" filter="fade">
                                      <p:cBhvr>
                                        <p:cTn id="22" dur="500"/>
                                        <p:tgtEl>
                                          <p:spTgt spid="28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29"/>
                                        </p:tgtEl>
                                        <p:attrNameLst>
                                          <p:attrName>style.visibility</p:attrName>
                                        </p:attrNameLst>
                                      </p:cBhvr>
                                      <p:to>
                                        <p:strVal val="visible"/>
                                      </p:to>
                                    </p:set>
                                    <p:animEffect transition="in" filter="fade">
                                      <p:cBhvr>
                                        <p:cTn id="27" dur="500"/>
                                        <p:tgtEl>
                                          <p:spTgt spid="28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32"/>
                                        </p:tgtEl>
                                        <p:attrNameLst>
                                          <p:attrName>style.visibility</p:attrName>
                                        </p:attrNameLst>
                                      </p:cBhvr>
                                      <p:to>
                                        <p:strVal val="visible"/>
                                      </p:to>
                                    </p:set>
                                    <p:animEffect transition="in" filter="fade">
                                      <p:cBhvr>
                                        <p:cTn id="30" dur="500"/>
                                        <p:tgtEl>
                                          <p:spTgt spid="2832"/>
                                        </p:tgtEl>
                                      </p:cBhvr>
                                    </p:animEffect>
                                  </p:childTnLst>
                                </p:cTn>
                              </p:par>
                              <p:par>
                                <p:cTn id="31" presetID="10" presetClass="entr" presetSubtype="0" fill="hold" nodeType="withEffect">
                                  <p:stCondLst>
                                    <p:cond delay="0"/>
                                  </p:stCondLst>
                                  <p:childTnLst>
                                    <p:set>
                                      <p:cBhvr>
                                        <p:cTn id="32" dur="1" fill="hold">
                                          <p:stCondLst>
                                            <p:cond delay="0"/>
                                          </p:stCondLst>
                                        </p:cTn>
                                        <p:tgtEl>
                                          <p:spTgt spid="2837"/>
                                        </p:tgtEl>
                                        <p:attrNameLst>
                                          <p:attrName>style.visibility</p:attrName>
                                        </p:attrNameLst>
                                      </p:cBhvr>
                                      <p:to>
                                        <p:strVal val="visible"/>
                                      </p:to>
                                    </p:set>
                                    <p:animEffect transition="in" filter="fade">
                                      <p:cBhvr>
                                        <p:cTn id="33" dur="500"/>
                                        <p:tgtEl>
                                          <p:spTgt spid="28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35"/>
                                        </p:tgtEl>
                                        <p:attrNameLst>
                                          <p:attrName>style.visibility</p:attrName>
                                        </p:attrNameLst>
                                      </p:cBhvr>
                                      <p:to>
                                        <p:strVal val="visible"/>
                                      </p:to>
                                    </p:set>
                                    <p:animEffect transition="in" filter="fade">
                                      <p:cBhvr>
                                        <p:cTn id="36" dur="500"/>
                                        <p:tgtEl>
                                          <p:spTgt spid="28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28"/>
                                        </p:tgtEl>
                                        <p:attrNameLst>
                                          <p:attrName>style.visibility</p:attrName>
                                        </p:attrNameLst>
                                      </p:cBhvr>
                                      <p:to>
                                        <p:strVal val="visible"/>
                                      </p:to>
                                    </p:set>
                                    <p:animEffect transition="in" filter="fade">
                                      <p:cBhvr>
                                        <p:cTn id="41" dur="500"/>
                                        <p:tgtEl>
                                          <p:spTgt spid="28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31"/>
                                        </p:tgtEl>
                                        <p:attrNameLst>
                                          <p:attrName>style.visibility</p:attrName>
                                        </p:attrNameLst>
                                      </p:cBhvr>
                                      <p:to>
                                        <p:strVal val="visible"/>
                                      </p:to>
                                    </p:set>
                                    <p:animEffect transition="in" filter="fade">
                                      <p:cBhvr>
                                        <p:cTn id="44" dur="500"/>
                                        <p:tgtEl>
                                          <p:spTgt spid="28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34"/>
                                        </p:tgtEl>
                                        <p:attrNameLst>
                                          <p:attrName>style.visibility</p:attrName>
                                        </p:attrNameLst>
                                      </p:cBhvr>
                                      <p:to>
                                        <p:strVal val="visible"/>
                                      </p:to>
                                    </p:set>
                                    <p:animEffect transition="in" filter="fade">
                                      <p:cBhvr>
                                        <p:cTn id="47" dur="500"/>
                                        <p:tgtEl>
                                          <p:spTgt spid="2834"/>
                                        </p:tgtEl>
                                      </p:cBhvr>
                                    </p:animEffect>
                                  </p:childTnLst>
                                </p:cTn>
                              </p:par>
                              <p:par>
                                <p:cTn id="48" presetID="10" presetClass="entr" presetSubtype="0" fill="hold" nodeType="withEffect">
                                  <p:stCondLst>
                                    <p:cond delay="0"/>
                                  </p:stCondLst>
                                  <p:childTnLst>
                                    <p:set>
                                      <p:cBhvr>
                                        <p:cTn id="49" dur="1" fill="hold">
                                          <p:stCondLst>
                                            <p:cond delay="0"/>
                                          </p:stCondLst>
                                        </p:cTn>
                                        <p:tgtEl>
                                          <p:spTgt spid="2839"/>
                                        </p:tgtEl>
                                        <p:attrNameLst>
                                          <p:attrName>style.visibility</p:attrName>
                                        </p:attrNameLst>
                                      </p:cBhvr>
                                      <p:to>
                                        <p:strVal val="visible"/>
                                      </p:to>
                                    </p:set>
                                    <p:animEffect transition="in" filter="fade">
                                      <p:cBhvr>
                                        <p:cTn id="50" dur="500"/>
                                        <p:tgtEl>
                                          <p:spTgt spid="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 grpId="0" animBg="1"/>
      <p:bldP spid="2835" grpId="0" animBg="1"/>
      <p:bldP spid="2834" grpId="0" animBg="1"/>
      <p:bldP spid="2828" grpId="0" animBg="1"/>
      <p:bldP spid="2829" grpId="0" animBg="1"/>
      <p:bldP spid="2830" grpId="0" animBg="1"/>
      <p:bldP spid="2840" grpId="0"/>
      <p:bldP spid="2841" grpId="0"/>
      <p:bldP spid="2833" grpId="0"/>
      <p:bldP spid="2832" grpId="0"/>
      <p:bldP spid="283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53"/>
        <p:cNvGrpSpPr/>
        <p:nvPr/>
      </p:nvGrpSpPr>
      <p:grpSpPr>
        <a:xfrm>
          <a:off x="0" y="0"/>
          <a:ext cx="0" cy="0"/>
          <a:chOff x="0" y="0"/>
          <a:chExt cx="0" cy="0"/>
        </a:xfrm>
      </p:grpSpPr>
      <p:sp>
        <p:nvSpPr>
          <p:cNvPr id="2" name="Title 1">
            <a:extLst>
              <a:ext uri="{FF2B5EF4-FFF2-40B4-BE49-F238E27FC236}">
                <a16:creationId xmlns:a16="http://schemas.microsoft.com/office/drawing/2014/main" id="{E4528E08-2836-415C-8D0F-49B896107F2C}"/>
              </a:ext>
            </a:extLst>
          </p:cNvPr>
          <p:cNvSpPr>
            <a:spLocks noGrp="1"/>
          </p:cNvSpPr>
          <p:nvPr>
            <p:ph type="title"/>
          </p:nvPr>
        </p:nvSpPr>
        <p:spPr>
          <a:xfrm>
            <a:off x="1731" y="305687"/>
            <a:ext cx="12183639" cy="825366"/>
          </a:xfrm>
        </p:spPr>
        <p:txBody>
          <a:bodyPr/>
          <a:lstStyle/>
          <a:p>
            <a:r>
              <a:rPr lang="en-US" sz="3529" b="0">
                <a:solidFill>
                  <a:schemeClr val="tx2"/>
                </a:solidFill>
              </a:rPr>
              <a:t>Shift security left</a:t>
            </a:r>
          </a:p>
        </p:txBody>
      </p:sp>
      <p:sp>
        <p:nvSpPr>
          <p:cNvPr id="4463" name="Google Shape;4463;p816"/>
          <p:cNvSpPr txBox="1"/>
          <p:nvPr/>
        </p:nvSpPr>
        <p:spPr>
          <a:xfrm>
            <a:off x="2999413" y="1286891"/>
            <a:ext cx="6485583" cy="566012"/>
          </a:xfrm>
          <a:prstGeom prst="rect">
            <a:avLst/>
          </a:prstGeom>
          <a:noFill/>
          <a:ln>
            <a:noFill/>
          </a:ln>
        </p:spPr>
        <p:txBody>
          <a:bodyPr spcFirstLastPara="1" wrap="square" lIns="45668" tIns="45668" rIns="45668" bIns="45668" anchor="ctr" anchorCtr="0">
            <a:noAutofit/>
          </a:bodyPr>
          <a:lstStyle/>
          <a:p>
            <a:pPr algn="ctr" defTabSz="913566">
              <a:lnSpc>
                <a:spcPct val="120000"/>
              </a:lnSpc>
              <a:buClr>
                <a:srgbClr val="E1E4E8"/>
              </a:buClr>
              <a:buSzPts val="1100"/>
            </a:pPr>
            <a:r>
              <a:rPr lang="en-US" sz="1467" b="1">
                <a:solidFill>
                  <a:srgbClr val="0078D4"/>
                </a:solidFill>
                <a:latin typeface="Helvetica Neue"/>
                <a:ea typeface="Helvetica Neue"/>
                <a:cs typeface="Helvetica Neue"/>
                <a:sym typeface="Helvetica Neue"/>
              </a:rPr>
              <a:t>Application flaws: #1 attack vector for breaches</a:t>
            </a:r>
            <a:endParaRPr lang="en" sz="1467" b="1">
              <a:solidFill>
                <a:srgbClr val="0078D4"/>
              </a:solidFill>
              <a:latin typeface="Helvetica Neue"/>
              <a:ea typeface="Helvetica Neue"/>
              <a:cs typeface="Helvetica Neue"/>
              <a:sym typeface="Helvetica Neue"/>
            </a:endParaRPr>
          </a:p>
        </p:txBody>
      </p:sp>
      <p:sp>
        <p:nvSpPr>
          <p:cNvPr id="4483" name="Google Shape;4483;p816"/>
          <p:cNvSpPr txBox="1"/>
          <p:nvPr/>
        </p:nvSpPr>
        <p:spPr>
          <a:xfrm>
            <a:off x="2844037" y="1879907"/>
            <a:ext cx="6571155" cy="306988"/>
          </a:xfrm>
          <a:prstGeom prst="rect">
            <a:avLst/>
          </a:prstGeom>
          <a:noFill/>
          <a:ln>
            <a:noFill/>
          </a:ln>
        </p:spPr>
        <p:txBody>
          <a:bodyPr spcFirstLastPara="1" wrap="square" lIns="45668" tIns="45668" rIns="45668" bIns="45668" anchor="ctr" anchorCtr="0">
            <a:noAutofit/>
          </a:bodyPr>
          <a:lstStyle/>
          <a:p>
            <a:pPr algn="ctr" defTabSz="913566">
              <a:lnSpc>
                <a:spcPct val="120000"/>
              </a:lnSpc>
              <a:buClr>
                <a:srgbClr val="E1E4E8"/>
              </a:buClr>
              <a:buSzPts val="1100"/>
            </a:pPr>
            <a:r>
              <a:rPr lang="en-US" sz="1467" b="1">
                <a:solidFill>
                  <a:srgbClr val="0078D4"/>
                </a:solidFill>
                <a:latin typeface="Helvetica Neue"/>
                <a:ea typeface="Helvetica Neue"/>
                <a:cs typeface="Helvetica Neue"/>
                <a:sym typeface="Helvetica Neue"/>
              </a:rPr>
              <a:t>Remediate during development </a:t>
            </a:r>
          </a:p>
        </p:txBody>
      </p:sp>
      <p:sp>
        <p:nvSpPr>
          <p:cNvPr id="4464" name="Google Shape;4464;p816">
            <a:extLst>
              <a:ext uri="{C183D7F6-B498-43B3-948B-1728B52AA6E4}">
                <adec:decorative xmlns:adec="http://schemas.microsoft.com/office/drawing/2017/decorative" val="1"/>
              </a:ext>
            </a:extLst>
          </p:cNvPr>
          <p:cNvSpPr txBox="1"/>
          <p:nvPr/>
        </p:nvSpPr>
        <p:spPr>
          <a:xfrm>
            <a:off x="3816860" y="5370098"/>
            <a:ext cx="75428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000000"/>
                </a:solidFill>
                <a:latin typeface="Helvetica Neue"/>
                <a:ea typeface="Helvetica Neue"/>
                <a:cs typeface="Helvetica Neue"/>
                <a:sym typeface="Helvetica Neue"/>
              </a:rPr>
              <a:t>Development</a:t>
            </a:r>
            <a:endParaRPr sz="933">
              <a:solidFill>
                <a:srgbClr val="000000"/>
              </a:solidFill>
              <a:latin typeface="Helvetica Neue"/>
              <a:ea typeface="Helvetica Neue"/>
              <a:cs typeface="Helvetica Neue"/>
              <a:sym typeface="Helvetica Neue"/>
            </a:endParaRPr>
          </a:p>
        </p:txBody>
      </p:sp>
      <p:sp>
        <p:nvSpPr>
          <p:cNvPr id="4465" name="Google Shape;4465;p816">
            <a:extLst>
              <a:ext uri="{C183D7F6-B498-43B3-948B-1728B52AA6E4}">
                <adec:decorative xmlns:adec="http://schemas.microsoft.com/office/drawing/2017/decorative" val="1"/>
              </a:ext>
            </a:extLst>
          </p:cNvPr>
          <p:cNvSpPr txBox="1"/>
          <p:nvPr/>
        </p:nvSpPr>
        <p:spPr>
          <a:xfrm>
            <a:off x="5071296" y="5370098"/>
            <a:ext cx="28860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000000"/>
                </a:solidFill>
                <a:latin typeface="Helvetica Neue"/>
                <a:ea typeface="Helvetica Neue"/>
                <a:cs typeface="Helvetica Neue"/>
                <a:sym typeface="Helvetica Neue"/>
              </a:rPr>
              <a:t>Build</a:t>
            </a:r>
            <a:endParaRPr sz="933">
              <a:solidFill>
                <a:srgbClr val="000000"/>
              </a:solidFill>
              <a:latin typeface="Helvetica Neue"/>
              <a:ea typeface="Helvetica Neue"/>
              <a:cs typeface="Helvetica Neue"/>
              <a:sym typeface="Helvetica Neue"/>
            </a:endParaRPr>
          </a:p>
        </p:txBody>
      </p:sp>
      <p:sp>
        <p:nvSpPr>
          <p:cNvPr id="4466" name="Google Shape;4466;p816">
            <a:extLst>
              <a:ext uri="{C183D7F6-B498-43B3-948B-1728B52AA6E4}">
                <adec:decorative xmlns:adec="http://schemas.microsoft.com/office/drawing/2017/decorative" val="1"/>
              </a:ext>
            </a:extLst>
          </p:cNvPr>
          <p:cNvSpPr txBox="1"/>
          <p:nvPr/>
        </p:nvSpPr>
        <p:spPr>
          <a:xfrm>
            <a:off x="6025068" y="5370098"/>
            <a:ext cx="457686"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000000"/>
                </a:solidFill>
                <a:latin typeface="Helvetica Neue"/>
                <a:ea typeface="Helvetica Neue"/>
                <a:cs typeface="Helvetica Neue"/>
                <a:sym typeface="Helvetica Neue"/>
              </a:rPr>
              <a:t>Test/QA</a:t>
            </a:r>
            <a:endParaRPr sz="933">
              <a:solidFill>
                <a:srgbClr val="000000"/>
              </a:solidFill>
              <a:latin typeface="Helvetica Neue"/>
              <a:ea typeface="Helvetica Neue"/>
              <a:cs typeface="Helvetica Neue"/>
              <a:sym typeface="Helvetica Neue"/>
            </a:endParaRPr>
          </a:p>
        </p:txBody>
      </p:sp>
      <p:sp>
        <p:nvSpPr>
          <p:cNvPr id="4467" name="Google Shape;4467;p816">
            <a:extLst>
              <a:ext uri="{C183D7F6-B498-43B3-948B-1728B52AA6E4}">
                <adec:decorative xmlns:adec="http://schemas.microsoft.com/office/drawing/2017/decorative" val="1"/>
              </a:ext>
            </a:extLst>
          </p:cNvPr>
          <p:cNvSpPr txBox="1"/>
          <p:nvPr/>
        </p:nvSpPr>
        <p:spPr>
          <a:xfrm>
            <a:off x="6946771" y="5370098"/>
            <a:ext cx="613179"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000000"/>
                </a:solidFill>
                <a:latin typeface="Helvetica Neue"/>
                <a:ea typeface="Helvetica Neue"/>
                <a:cs typeface="Helvetica Neue"/>
                <a:sym typeface="Helvetica Neue"/>
              </a:rPr>
              <a:t>Production</a:t>
            </a:r>
            <a:endParaRPr sz="933">
              <a:solidFill>
                <a:srgbClr val="000000"/>
              </a:solidFill>
              <a:latin typeface="Helvetica Neue"/>
              <a:ea typeface="Helvetica Neue"/>
              <a:cs typeface="Helvetica Neue"/>
              <a:sym typeface="Helvetica Neue"/>
            </a:endParaRPr>
          </a:p>
        </p:txBody>
      </p:sp>
      <p:sp>
        <p:nvSpPr>
          <p:cNvPr id="4468" name="Google Shape;4468;p816">
            <a:extLst>
              <a:ext uri="{C183D7F6-B498-43B3-948B-1728B52AA6E4}">
                <adec:decorative xmlns:adec="http://schemas.microsoft.com/office/drawing/2017/decorative" val="1"/>
              </a:ext>
            </a:extLst>
          </p:cNvPr>
          <p:cNvSpPr txBox="1"/>
          <p:nvPr/>
        </p:nvSpPr>
        <p:spPr>
          <a:xfrm>
            <a:off x="8066502" y="5370098"/>
            <a:ext cx="408520" cy="152295"/>
          </a:xfrm>
          <a:prstGeom prst="rect">
            <a:avLst/>
          </a:prstGeom>
          <a:noFill/>
          <a:ln>
            <a:noFill/>
          </a:ln>
        </p:spPr>
        <p:txBody>
          <a:bodyPr spcFirstLastPara="1" wrap="square" lIns="0" tIns="0" rIns="0" bIns="0" anchor="t" anchorCtr="0">
            <a:noAutofit/>
          </a:bodyPr>
          <a:lstStyle/>
          <a:p>
            <a:pPr algn="ctr" defTabSz="913566">
              <a:buClr>
                <a:srgbClr val="F1422B"/>
              </a:buClr>
              <a:buSzPts val="800"/>
            </a:pPr>
            <a:r>
              <a:rPr lang="en" sz="933">
                <a:solidFill>
                  <a:srgbClr val="F1422B"/>
                </a:solidFill>
                <a:latin typeface="Helvetica Neue"/>
                <a:ea typeface="Helvetica Neue"/>
                <a:cs typeface="Helvetica Neue"/>
                <a:sym typeface="Helvetica Neue"/>
              </a:rPr>
              <a:t>Breach</a:t>
            </a:r>
            <a:endParaRPr sz="933">
              <a:solidFill>
                <a:srgbClr val="000000"/>
              </a:solidFill>
              <a:latin typeface="Helvetica Neue"/>
              <a:ea typeface="Helvetica Neue"/>
              <a:cs typeface="Helvetica Neue"/>
              <a:sym typeface="Helvetica Neue"/>
            </a:endParaRPr>
          </a:p>
        </p:txBody>
      </p:sp>
      <p:pic>
        <p:nvPicPr>
          <p:cNvPr id="4469" name="Google Shape;4469;p8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3689179" y="2504444"/>
            <a:ext cx="5129512" cy="260304"/>
          </a:xfrm>
          <a:prstGeom prst="rect">
            <a:avLst/>
          </a:prstGeom>
          <a:noFill/>
          <a:ln>
            <a:noFill/>
          </a:ln>
        </p:spPr>
      </p:pic>
      <p:pic>
        <p:nvPicPr>
          <p:cNvPr id="4470" name="Google Shape;4470;p8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3682887" y="3127136"/>
            <a:ext cx="5129515" cy="2149364"/>
          </a:xfrm>
          <a:prstGeom prst="rect">
            <a:avLst/>
          </a:prstGeom>
          <a:noFill/>
          <a:ln>
            <a:noFill/>
          </a:ln>
        </p:spPr>
      </p:pic>
      <p:sp>
        <p:nvSpPr>
          <p:cNvPr id="4471" name="Google Shape;4471;p816">
            <a:extLst>
              <a:ext uri="{C183D7F6-B498-43B3-948B-1728B52AA6E4}">
                <adec:decorative xmlns:adec="http://schemas.microsoft.com/office/drawing/2017/decorative" val="1"/>
              </a:ext>
            </a:extLst>
          </p:cNvPr>
          <p:cNvSpPr txBox="1"/>
          <p:nvPr/>
        </p:nvSpPr>
        <p:spPr>
          <a:xfrm>
            <a:off x="2710687" y="5028028"/>
            <a:ext cx="838624" cy="304590"/>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b="1">
                <a:solidFill>
                  <a:srgbClr val="000000"/>
                </a:solidFill>
                <a:latin typeface="Helvetica Neue"/>
                <a:ea typeface="Helvetica Neue"/>
                <a:cs typeface="Helvetica Neue"/>
                <a:sym typeface="Helvetica Neue"/>
              </a:rPr>
              <a:t>Remediation </a:t>
            </a:r>
            <a:endParaRPr sz="667">
              <a:solidFill>
                <a:srgbClr val="000000"/>
              </a:solidFill>
              <a:latin typeface="Helvetica Neue"/>
              <a:ea typeface="Helvetica Neue"/>
              <a:cs typeface="Helvetica Neue"/>
              <a:sym typeface="Helvetica Neue"/>
            </a:endParaRPr>
          </a:p>
          <a:p>
            <a:pPr algn="ctr" defTabSz="913566">
              <a:buClr>
                <a:srgbClr val="FFFFFF"/>
              </a:buClr>
              <a:buSzPts val="800"/>
            </a:pPr>
            <a:r>
              <a:rPr lang="en" sz="1067" b="1">
                <a:solidFill>
                  <a:srgbClr val="000000"/>
                </a:solidFill>
                <a:latin typeface="Helvetica Neue"/>
                <a:ea typeface="Helvetica Neue"/>
                <a:cs typeface="Helvetica Neue"/>
                <a:sym typeface="Helvetica Neue"/>
              </a:rPr>
              <a:t>Costs </a:t>
            </a:r>
            <a:endParaRPr sz="667">
              <a:solidFill>
                <a:srgbClr val="000000"/>
              </a:solidFill>
              <a:latin typeface="Helvetica Neue"/>
              <a:ea typeface="Helvetica Neue"/>
              <a:cs typeface="Helvetica Neue"/>
              <a:sym typeface="Helvetica Neue"/>
            </a:endParaRPr>
          </a:p>
        </p:txBody>
      </p:sp>
      <p:sp>
        <p:nvSpPr>
          <p:cNvPr id="4472" name="Google Shape;4472;p816">
            <a:extLst>
              <a:ext uri="{C183D7F6-B498-43B3-948B-1728B52AA6E4}">
                <adec:decorative xmlns:adec="http://schemas.microsoft.com/office/drawing/2017/decorative" val="1"/>
              </a:ext>
            </a:extLst>
          </p:cNvPr>
          <p:cNvSpPr txBox="1"/>
          <p:nvPr/>
        </p:nvSpPr>
        <p:spPr>
          <a:xfrm>
            <a:off x="2756987" y="2482300"/>
            <a:ext cx="588797" cy="304590"/>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b="1">
                <a:solidFill>
                  <a:srgbClr val="000000"/>
                </a:solidFill>
                <a:latin typeface="Helvetica Neue"/>
                <a:ea typeface="Helvetica Neue"/>
                <a:cs typeface="Helvetica Neue"/>
                <a:sym typeface="Helvetica Neue"/>
              </a:rPr>
              <a:t>Lifecycle </a:t>
            </a:r>
            <a:endParaRPr sz="667">
              <a:solidFill>
                <a:srgbClr val="000000"/>
              </a:solidFill>
              <a:latin typeface="Helvetica Neue"/>
              <a:ea typeface="Helvetica Neue"/>
              <a:cs typeface="Helvetica Neue"/>
              <a:sym typeface="Helvetica Neue"/>
            </a:endParaRPr>
          </a:p>
          <a:p>
            <a:pPr algn="ctr" defTabSz="913566">
              <a:buClr>
                <a:srgbClr val="FFFFFF"/>
              </a:buClr>
              <a:buSzPts val="800"/>
            </a:pPr>
            <a:r>
              <a:rPr lang="en" sz="1067" b="1">
                <a:solidFill>
                  <a:srgbClr val="000000"/>
                </a:solidFill>
                <a:latin typeface="Helvetica Neue"/>
                <a:ea typeface="Helvetica Neue"/>
                <a:cs typeface="Helvetica Neue"/>
                <a:sym typeface="Helvetica Neue"/>
              </a:rPr>
              <a:t>Stages </a:t>
            </a:r>
            <a:endParaRPr sz="667">
              <a:solidFill>
                <a:srgbClr val="000000"/>
              </a:solidFill>
              <a:latin typeface="Helvetica Neue"/>
              <a:ea typeface="Helvetica Neue"/>
              <a:cs typeface="Helvetica Neue"/>
              <a:sym typeface="Helvetica Neue"/>
            </a:endParaRPr>
          </a:p>
        </p:txBody>
      </p:sp>
      <p:sp>
        <p:nvSpPr>
          <p:cNvPr id="4473" name="Google Shape;4473;p816">
            <a:extLst>
              <a:ext uri="{C183D7F6-B498-43B3-948B-1728B52AA6E4}">
                <adec:decorative xmlns:adec="http://schemas.microsoft.com/office/drawing/2017/decorative" val="1"/>
              </a:ext>
            </a:extLst>
          </p:cNvPr>
          <p:cNvSpPr txBox="1"/>
          <p:nvPr/>
        </p:nvSpPr>
        <p:spPr>
          <a:xfrm>
            <a:off x="3957932" y="2552099"/>
            <a:ext cx="472076"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FFFFFF"/>
                </a:solidFill>
                <a:latin typeface="Helvetica Neue"/>
                <a:ea typeface="Helvetica Neue"/>
                <a:cs typeface="Helvetica Neue"/>
                <a:sym typeface="Helvetica Neue"/>
              </a:rPr>
              <a:t>Develop</a:t>
            </a:r>
            <a:endParaRPr sz="933">
              <a:solidFill>
                <a:srgbClr val="000000"/>
              </a:solidFill>
              <a:latin typeface="Helvetica Neue"/>
              <a:ea typeface="Helvetica Neue"/>
              <a:cs typeface="Helvetica Neue"/>
              <a:sym typeface="Helvetica Neue"/>
            </a:endParaRPr>
          </a:p>
        </p:txBody>
      </p:sp>
      <p:sp>
        <p:nvSpPr>
          <p:cNvPr id="4474" name="Google Shape;4474;p816">
            <a:extLst>
              <a:ext uri="{C183D7F6-B498-43B3-948B-1728B52AA6E4}">
                <adec:decorative xmlns:adec="http://schemas.microsoft.com/office/drawing/2017/decorative" val="1"/>
              </a:ext>
            </a:extLst>
          </p:cNvPr>
          <p:cNvSpPr txBox="1"/>
          <p:nvPr/>
        </p:nvSpPr>
        <p:spPr>
          <a:xfrm>
            <a:off x="5071296" y="2552099"/>
            <a:ext cx="28860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FFFFFF"/>
                </a:solidFill>
                <a:latin typeface="Helvetica Neue"/>
                <a:ea typeface="Helvetica Neue"/>
                <a:cs typeface="Helvetica Neue"/>
                <a:sym typeface="Helvetica Neue"/>
              </a:rPr>
              <a:t>Build</a:t>
            </a:r>
            <a:endParaRPr sz="933">
              <a:solidFill>
                <a:srgbClr val="000000"/>
              </a:solidFill>
              <a:latin typeface="Helvetica Neue"/>
              <a:ea typeface="Helvetica Neue"/>
              <a:cs typeface="Helvetica Neue"/>
              <a:sym typeface="Helvetica Neue"/>
            </a:endParaRPr>
          </a:p>
        </p:txBody>
      </p:sp>
      <p:sp>
        <p:nvSpPr>
          <p:cNvPr id="4475" name="Google Shape;4475;p816">
            <a:extLst>
              <a:ext uri="{C183D7F6-B498-43B3-948B-1728B52AA6E4}">
                <adec:decorative xmlns:adec="http://schemas.microsoft.com/office/drawing/2017/decorative" val="1"/>
              </a:ext>
            </a:extLst>
          </p:cNvPr>
          <p:cNvSpPr txBox="1"/>
          <p:nvPr/>
        </p:nvSpPr>
        <p:spPr>
          <a:xfrm>
            <a:off x="6122688" y="2558446"/>
            <a:ext cx="239036"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FFFFFF"/>
                </a:solidFill>
                <a:latin typeface="Helvetica Neue"/>
                <a:ea typeface="Helvetica Neue"/>
                <a:cs typeface="Helvetica Neue"/>
                <a:sym typeface="Helvetica Neue"/>
              </a:rPr>
              <a:t>Test</a:t>
            </a:r>
            <a:endParaRPr sz="933">
              <a:solidFill>
                <a:srgbClr val="000000"/>
              </a:solidFill>
              <a:latin typeface="Helvetica Neue"/>
              <a:ea typeface="Helvetica Neue"/>
              <a:cs typeface="Helvetica Neue"/>
              <a:sym typeface="Helvetica Neue"/>
            </a:endParaRPr>
          </a:p>
        </p:txBody>
      </p:sp>
      <p:sp>
        <p:nvSpPr>
          <p:cNvPr id="4476" name="Google Shape;4476;p816">
            <a:extLst>
              <a:ext uri="{C183D7F6-B498-43B3-948B-1728B52AA6E4}">
                <adec:decorative xmlns:adec="http://schemas.microsoft.com/office/drawing/2017/decorative" val="1"/>
              </a:ext>
            </a:extLst>
          </p:cNvPr>
          <p:cNvSpPr txBox="1"/>
          <p:nvPr/>
        </p:nvSpPr>
        <p:spPr>
          <a:xfrm>
            <a:off x="7052618" y="2558446"/>
            <a:ext cx="401324"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FFFFFF"/>
                </a:solidFill>
                <a:latin typeface="Helvetica Neue"/>
                <a:ea typeface="Helvetica Neue"/>
                <a:cs typeface="Helvetica Neue"/>
                <a:sym typeface="Helvetica Neue"/>
              </a:rPr>
              <a:t>Deploy</a:t>
            </a:r>
            <a:endParaRPr sz="933">
              <a:solidFill>
                <a:srgbClr val="000000"/>
              </a:solidFill>
              <a:latin typeface="Helvetica Neue"/>
              <a:ea typeface="Helvetica Neue"/>
              <a:cs typeface="Helvetica Neue"/>
              <a:sym typeface="Helvetica Neue"/>
            </a:endParaRPr>
          </a:p>
        </p:txBody>
      </p:sp>
      <p:sp>
        <p:nvSpPr>
          <p:cNvPr id="4477" name="Google Shape;4477;p816">
            <a:extLst>
              <a:ext uri="{C183D7F6-B498-43B3-948B-1728B52AA6E4}">
                <adec:decorative xmlns:adec="http://schemas.microsoft.com/office/drawing/2017/decorative" val="1"/>
              </a:ext>
            </a:extLst>
          </p:cNvPr>
          <p:cNvSpPr txBox="1"/>
          <p:nvPr/>
        </p:nvSpPr>
        <p:spPr>
          <a:xfrm>
            <a:off x="7897112" y="2558453"/>
            <a:ext cx="75428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FFFFFF"/>
                </a:solidFill>
                <a:latin typeface="Helvetica Neue"/>
                <a:ea typeface="Helvetica Neue"/>
                <a:cs typeface="Helvetica Neue"/>
                <a:sym typeface="Helvetica Neue"/>
              </a:rPr>
              <a:t>Breach</a:t>
            </a:r>
            <a:endParaRPr sz="933">
              <a:solidFill>
                <a:srgbClr val="000000"/>
              </a:solidFill>
              <a:latin typeface="Helvetica Neue"/>
              <a:ea typeface="Helvetica Neue"/>
              <a:cs typeface="Helvetica Neue"/>
              <a:sym typeface="Helvetica Neue"/>
            </a:endParaRPr>
          </a:p>
        </p:txBody>
      </p:sp>
      <p:sp>
        <p:nvSpPr>
          <p:cNvPr id="4478" name="Google Shape;4478;p816">
            <a:extLst>
              <a:ext uri="{C183D7F6-B498-43B3-948B-1728B52AA6E4}">
                <adec:decorative xmlns:adec="http://schemas.microsoft.com/office/drawing/2017/decorative" val="1"/>
              </a:ext>
            </a:extLst>
          </p:cNvPr>
          <p:cNvSpPr txBox="1"/>
          <p:nvPr/>
        </p:nvSpPr>
        <p:spPr>
          <a:xfrm>
            <a:off x="4084890" y="4970330"/>
            <a:ext cx="28860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a:solidFill>
                  <a:srgbClr val="000000"/>
                </a:solidFill>
                <a:latin typeface="Helvetica Neue"/>
                <a:ea typeface="Helvetica Neue"/>
                <a:cs typeface="Helvetica Neue"/>
                <a:sym typeface="Helvetica Neue"/>
              </a:rPr>
              <a:t>$80</a:t>
            </a:r>
            <a:endParaRPr sz="667">
              <a:solidFill>
                <a:srgbClr val="000000"/>
              </a:solidFill>
              <a:latin typeface="Helvetica Neue"/>
              <a:ea typeface="Helvetica Neue"/>
              <a:cs typeface="Helvetica Neue"/>
              <a:sym typeface="Helvetica Neue"/>
            </a:endParaRPr>
          </a:p>
        </p:txBody>
      </p:sp>
      <p:sp>
        <p:nvSpPr>
          <p:cNvPr id="4479" name="Google Shape;4479;p816">
            <a:extLst>
              <a:ext uri="{C183D7F6-B498-43B3-948B-1728B52AA6E4}">
                <adec:decorative xmlns:adec="http://schemas.microsoft.com/office/drawing/2017/decorative" val="1"/>
              </a:ext>
            </a:extLst>
          </p:cNvPr>
          <p:cNvSpPr txBox="1"/>
          <p:nvPr/>
        </p:nvSpPr>
        <p:spPr>
          <a:xfrm>
            <a:off x="5071245" y="4970330"/>
            <a:ext cx="34856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a:solidFill>
                  <a:srgbClr val="000000"/>
                </a:solidFill>
                <a:latin typeface="Helvetica Neue"/>
                <a:ea typeface="Helvetica Neue"/>
                <a:cs typeface="Helvetica Neue"/>
                <a:sym typeface="Helvetica Neue"/>
              </a:rPr>
              <a:t>$240</a:t>
            </a:r>
            <a:endParaRPr sz="667">
              <a:solidFill>
                <a:srgbClr val="000000"/>
              </a:solidFill>
              <a:latin typeface="Helvetica Neue"/>
              <a:ea typeface="Helvetica Neue"/>
              <a:cs typeface="Helvetica Neue"/>
              <a:sym typeface="Helvetica Neue"/>
            </a:endParaRPr>
          </a:p>
        </p:txBody>
      </p:sp>
      <p:sp>
        <p:nvSpPr>
          <p:cNvPr id="4480" name="Google Shape;4480;p816">
            <a:extLst>
              <a:ext uri="{C183D7F6-B498-43B3-948B-1728B52AA6E4}">
                <adec:decorative xmlns:adec="http://schemas.microsoft.com/office/drawing/2017/decorative" val="1"/>
              </a:ext>
            </a:extLst>
          </p:cNvPr>
          <p:cNvSpPr txBox="1"/>
          <p:nvPr/>
        </p:nvSpPr>
        <p:spPr>
          <a:xfrm>
            <a:off x="6041543" y="4875728"/>
            <a:ext cx="401324"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a:solidFill>
                  <a:srgbClr val="000000"/>
                </a:solidFill>
                <a:latin typeface="Helvetica Neue"/>
                <a:ea typeface="Helvetica Neue"/>
                <a:cs typeface="Helvetica Neue"/>
                <a:sym typeface="Helvetica Neue"/>
              </a:rPr>
              <a:t>$960</a:t>
            </a:r>
            <a:endParaRPr sz="667">
              <a:solidFill>
                <a:srgbClr val="000000"/>
              </a:solidFill>
              <a:latin typeface="Helvetica Neue"/>
              <a:ea typeface="Helvetica Neue"/>
              <a:cs typeface="Helvetica Neue"/>
              <a:sym typeface="Helvetica Neue"/>
            </a:endParaRPr>
          </a:p>
        </p:txBody>
      </p:sp>
      <p:sp>
        <p:nvSpPr>
          <p:cNvPr id="4481" name="Google Shape;4481;p816">
            <a:extLst>
              <a:ext uri="{C183D7F6-B498-43B3-948B-1728B52AA6E4}">
                <adec:decorative xmlns:adec="http://schemas.microsoft.com/office/drawing/2017/decorative" val="1"/>
              </a:ext>
            </a:extLst>
          </p:cNvPr>
          <p:cNvSpPr txBox="1"/>
          <p:nvPr/>
        </p:nvSpPr>
        <p:spPr>
          <a:xfrm>
            <a:off x="6946783" y="4477369"/>
            <a:ext cx="613179"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a:solidFill>
                  <a:srgbClr val="000000"/>
                </a:solidFill>
                <a:latin typeface="Helvetica Neue"/>
                <a:ea typeface="Helvetica Neue"/>
                <a:cs typeface="Helvetica Neue"/>
                <a:sym typeface="Helvetica Neue"/>
              </a:rPr>
              <a:t>$7,600</a:t>
            </a:r>
            <a:endParaRPr sz="667">
              <a:solidFill>
                <a:srgbClr val="000000"/>
              </a:solidFill>
              <a:latin typeface="Helvetica Neue"/>
              <a:ea typeface="Helvetica Neue"/>
              <a:cs typeface="Helvetica Neue"/>
              <a:sym typeface="Helvetica Neue"/>
            </a:endParaRPr>
          </a:p>
        </p:txBody>
      </p:sp>
      <p:cxnSp>
        <p:nvCxnSpPr>
          <p:cNvPr id="4482" name="Google Shape;4482;p816">
            <a:extLst>
              <a:ext uri="{C183D7F6-B498-43B3-948B-1728B52AA6E4}">
                <adec:decorative xmlns:adec="http://schemas.microsoft.com/office/drawing/2017/decorative" val="1"/>
              </a:ext>
            </a:extLst>
          </p:cNvPr>
          <p:cNvCxnSpPr>
            <a:cxnSpLocks/>
          </p:cNvCxnSpPr>
          <p:nvPr/>
        </p:nvCxnSpPr>
        <p:spPr>
          <a:xfrm flipH="1">
            <a:off x="4084888" y="2307121"/>
            <a:ext cx="4727515" cy="0"/>
          </a:xfrm>
          <a:prstGeom prst="straightConnector1">
            <a:avLst/>
          </a:prstGeom>
          <a:noFill/>
          <a:ln w="63500" cap="flat" cmpd="sng">
            <a:solidFill>
              <a:srgbClr val="3184FF"/>
            </a:solidFill>
            <a:prstDash val="solid"/>
            <a:round/>
            <a:headEnd type="none" w="sm" len="sm"/>
            <a:tailEnd type="triangle" w="med" len="med"/>
          </a:ln>
          <a:effectLst>
            <a:outerShdw blurRad="101600" dist="50800" dir="5400000" rotWithShape="0">
              <a:srgbClr val="000000">
                <a:alpha val="37650"/>
              </a:srgbClr>
            </a:outerShdw>
          </a:effectLst>
        </p:spPr>
      </p:cxnSp>
      <p:sp>
        <p:nvSpPr>
          <p:cNvPr id="4484" name="Google Shape;4484;p816">
            <a:extLst>
              <a:ext uri="{C183D7F6-B498-43B3-948B-1728B52AA6E4}">
                <adec:decorative xmlns:adec="http://schemas.microsoft.com/office/drawing/2017/decorative" val="1"/>
              </a:ext>
            </a:extLst>
          </p:cNvPr>
          <p:cNvSpPr txBox="1"/>
          <p:nvPr/>
        </p:nvSpPr>
        <p:spPr>
          <a:xfrm>
            <a:off x="7949968" y="2874891"/>
            <a:ext cx="641560"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a:solidFill>
                  <a:srgbClr val="000000"/>
                </a:solidFill>
                <a:latin typeface="Helvetica Neue"/>
                <a:ea typeface="Helvetica Neue"/>
                <a:cs typeface="Helvetica Neue"/>
                <a:sym typeface="Helvetica Neue"/>
              </a:rPr>
              <a:t>$</a:t>
            </a:r>
            <a:r>
              <a:rPr lang="en" sz="1067">
                <a:solidFill>
                  <a:srgbClr val="FFFFFF"/>
                </a:solidFill>
                <a:latin typeface="Helvetica Neue"/>
                <a:ea typeface="Helvetica Neue"/>
                <a:cs typeface="Helvetica Neue"/>
                <a:sym typeface="Helvetica Neue"/>
              </a:rPr>
              <a:t> </a:t>
            </a:r>
            <a:r>
              <a:rPr lang="en" sz="1067">
                <a:solidFill>
                  <a:srgbClr val="000000"/>
                </a:solidFill>
                <a:latin typeface="Helvetica Neue"/>
                <a:ea typeface="Helvetica Neue"/>
                <a:cs typeface="Helvetica Neue"/>
                <a:sym typeface="Helvetica Neue"/>
              </a:rPr>
              <a:t>Millions</a:t>
            </a:r>
            <a:endParaRPr sz="667">
              <a:solidFill>
                <a:srgbClr val="000000"/>
              </a:solidFill>
              <a:latin typeface="Helvetica Neue"/>
              <a:ea typeface="Helvetica Neue"/>
              <a:cs typeface="Helvetica Neue"/>
              <a:sym typeface="Helvetica Neue"/>
            </a:endParaRPr>
          </a:p>
        </p:txBody>
      </p:sp>
      <p:sp>
        <p:nvSpPr>
          <p:cNvPr id="4485" name="Google Shape;4485;p816">
            <a:extLst>
              <a:ext uri="{C183D7F6-B498-43B3-948B-1728B52AA6E4}">
                <adec:decorative xmlns:adec="http://schemas.microsoft.com/office/drawing/2017/decorative" val="1"/>
              </a:ext>
            </a:extLst>
          </p:cNvPr>
          <p:cNvSpPr/>
          <p:nvPr/>
        </p:nvSpPr>
        <p:spPr>
          <a:xfrm>
            <a:off x="112845" y="6558086"/>
            <a:ext cx="11407496" cy="207058"/>
          </a:xfrm>
          <a:prstGeom prst="rect">
            <a:avLst/>
          </a:prstGeom>
          <a:noFill/>
          <a:ln>
            <a:noFill/>
          </a:ln>
        </p:spPr>
        <p:txBody>
          <a:bodyPr spcFirstLastPara="1" wrap="square" lIns="121816" tIns="121816" rIns="121816" bIns="0" anchor="b" anchorCtr="0">
            <a:noAutofit/>
          </a:bodyPr>
          <a:lstStyle/>
          <a:p>
            <a:pPr defTabSz="913566">
              <a:buClr>
                <a:srgbClr val="FFFFFF"/>
              </a:buClr>
              <a:buSzPts val="1400"/>
            </a:pPr>
            <a:r>
              <a:rPr lang="en" sz="1067">
                <a:solidFill>
                  <a:srgbClr val="000000"/>
                </a:solidFill>
                <a:latin typeface="Helvetica Neue"/>
                <a:ea typeface="Helvetica Neue"/>
                <a:cs typeface="Helvetica Neue"/>
                <a:sym typeface="Helvetica Neue"/>
              </a:rPr>
              <a:t>Sources: NIST, Polemon Institute, </a:t>
            </a:r>
            <a:r>
              <a:rPr lang="en-US" sz="1067">
                <a:solidFill>
                  <a:srgbClr val="000000"/>
                </a:solidFill>
                <a:latin typeface="Helvetica Neue"/>
                <a:ea typeface="Helvetica Neue"/>
                <a:cs typeface="Helvetica Neue"/>
                <a:sym typeface="Helvetica Neue"/>
              </a:rPr>
              <a:t>Verizon Data Breach Investigations reports 2016, 2017, 2018, 2019 and 2020.</a:t>
            </a:r>
            <a:endParaRPr sz="1067">
              <a:solidFill>
                <a:srgbClr val="000000"/>
              </a:solidFill>
              <a:latin typeface="Helvetica Neue"/>
              <a:ea typeface="Helvetica Neue"/>
              <a:cs typeface="Helvetica Neue"/>
              <a:sym typeface="Helvetica Neue"/>
            </a:endParaRPr>
          </a:p>
        </p:txBody>
      </p:sp>
      <p:sp>
        <p:nvSpPr>
          <p:cNvPr id="3" name="Rectangle 2">
            <a:extLst>
              <a:ext uri="{FF2B5EF4-FFF2-40B4-BE49-F238E27FC236}">
                <a16:creationId xmlns:a16="http://schemas.microsoft.com/office/drawing/2014/main" id="{7877F461-4757-45B5-8CA7-6A564816250D}"/>
              </a:ext>
              <a:ext uri="{C183D7F6-B498-43B3-948B-1728B52AA6E4}">
                <adec:decorative xmlns:adec="http://schemas.microsoft.com/office/drawing/2017/decorative" val="1"/>
              </a:ext>
            </a:extLst>
          </p:cNvPr>
          <p:cNvSpPr/>
          <p:nvPr/>
        </p:nvSpPr>
        <p:spPr bwMode="auto">
          <a:xfrm>
            <a:off x="11454932" y="6347072"/>
            <a:ext cx="407963" cy="4180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83"/>
                                        </p:tgtEl>
                                        <p:attrNameLst>
                                          <p:attrName>style.visibility</p:attrName>
                                        </p:attrNameLst>
                                      </p:cBhvr>
                                      <p:to>
                                        <p:strVal val="visible"/>
                                      </p:to>
                                    </p:set>
                                    <p:animEffect transition="in" filter="fade">
                                      <p:cBhvr>
                                        <p:cTn id="7" dur="500"/>
                                        <p:tgtEl>
                                          <p:spTgt spid="448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482"/>
                                        </p:tgtEl>
                                        <p:attrNameLst>
                                          <p:attrName>style.visibility</p:attrName>
                                        </p:attrNameLst>
                                      </p:cBhvr>
                                      <p:to>
                                        <p:strVal val="visible"/>
                                      </p:to>
                                    </p:set>
                                    <p:animEffect transition="in" filter="wipe(right)">
                                      <p:cBhvr>
                                        <p:cTn id="11" dur="1000"/>
                                        <p:tgtEl>
                                          <p:spTgt spid="4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3"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85CD0B-BDA4-4E05-854C-1EA2643002A4}"/>
              </a:ext>
            </a:extLst>
          </p:cNvPr>
          <p:cNvSpPr>
            <a:spLocks noGrp="1"/>
          </p:cNvSpPr>
          <p:nvPr>
            <p:ph type="title"/>
          </p:nvPr>
        </p:nvSpPr>
        <p:spPr>
          <a:xfrm>
            <a:off x="588263" y="2529058"/>
            <a:ext cx="4158362" cy="553998"/>
          </a:xfrm>
        </p:spPr>
        <p:txBody>
          <a:bodyPr/>
          <a:lstStyle/>
          <a:p>
            <a:r>
              <a:rPr lang="en-US"/>
              <a:t>GitHub Automation</a:t>
            </a:r>
          </a:p>
        </p:txBody>
      </p:sp>
      <p:sp>
        <p:nvSpPr>
          <p:cNvPr id="12" name="Text Placeholder 5"/>
          <p:cNvSpPr txBox="1">
            <a:spLocks/>
          </p:cNvSpPr>
          <p:nvPr/>
        </p:nvSpPr>
        <p:spPr>
          <a:xfrm>
            <a:off x="588263" y="3185605"/>
            <a:ext cx="4944425"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Automating workflows from code to cloud</a:t>
            </a:r>
          </a:p>
        </p:txBody>
      </p:sp>
      <p:grpSp>
        <p:nvGrpSpPr>
          <p:cNvPr id="3" name="Group 2">
            <a:extLst>
              <a:ext uri="{FF2B5EF4-FFF2-40B4-BE49-F238E27FC236}">
                <a16:creationId xmlns:a16="http://schemas.microsoft.com/office/drawing/2014/main" id="{572C4AFE-BC3C-4733-A915-70FF237FAE62}"/>
              </a:ext>
              <a:ext uri="{C183D7F6-B498-43B3-948B-1728B52AA6E4}">
                <adec:decorative xmlns:adec="http://schemas.microsoft.com/office/drawing/2017/decorative" val="1"/>
              </a:ext>
            </a:extLst>
          </p:cNvPr>
          <p:cNvGrpSpPr/>
          <p:nvPr/>
        </p:nvGrpSpPr>
        <p:grpSpPr>
          <a:xfrm>
            <a:off x="5697997" y="-12699"/>
            <a:ext cx="6493082" cy="6870700"/>
            <a:chOff x="6176681" y="-12700"/>
            <a:chExt cx="6015319" cy="6870700"/>
          </a:xfrm>
        </p:grpSpPr>
        <p:sp>
          <p:nvSpPr>
            <p:cNvPr id="18" name="Rectangle 17"/>
            <p:cNvSpPr/>
            <p:nvPr/>
          </p:nvSpPr>
          <p:spPr bwMode="auto">
            <a:xfrm>
              <a:off x="6586139" y="-1"/>
              <a:ext cx="5605861"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 name="Picture 23">
              <a:extLst>
                <a:ext uri="{FF2B5EF4-FFF2-40B4-BE49-F238E27FC236}">
                  <a16:creationId xmlns:a16="http://schemas.microsoft.com/office/drawing/2014/main" id="{BA197501-0A0A-46F0-9664-6F8B9A432C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155" r="27884" b="484"/>
            <a:stretch/>
          </p:blipFill>
          <p:spPr>
            <a:xfrm>
              <a:off x="6176681" y="-12700"/>
              <a:ext cx="6015319" cy="6858000"/>
            </a:xfrm>
            <a:prstGeom prst="rect">
              <a:avLst/>
            </a:prstGeom>
          </p:spPr>
        </p:pic>
      </p:grpSp>
      <p:pic>
        <p:nvPicPr>
          <p:cNvPr id="2" name="Picture 1">
            <a:extLst>
              <a:ext uri="{FF2B5EF4-FFF2-40B4-BE49-F238E27FC236}">
                <a16:creationId xmlns:a16="http://schemas.microsoft.com/office/drawing/2014/main" id="{2C6CA292-F824-4241-BEBB-2866C06B7181}"/>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7757089" y="938623"/>
            <a:ext cx="5826556" cy="4832391"/>
          </a:xfrm>
          <a:prstGeom prst="rect">
            <a:avLst/>
          </a:prstGeom>
        </p:spPr>
      </p:pic>
      <p:sp>
        <p:nvSpPr>
          <p:cNvPr id="16" name="TextBox 15">
            <a:extLst>
              <a:ext uri="{FF2B5EF4-FFF2-40B4-BE49-F238E27FC236}">
                <a16:creationId xmlns:a16="http://schemas.microsoft.com/office/drawing/2014/main" id="{CB08547F-E040-4600-BA16-0420804D1A6F}"/>
              </a:ext>
            </a:extLst>
          </p:cNvPr>
          <p:cNvSpPr txBox="1"/>
          <p:nvPr/>
        </p:nvSpPr>
        <p:spPr>
          <a:xfrm>
            <a:off x="338097" y="6029629"/>
            <a:ext cx="6015319" cy="369332"/>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5"/>
              </a:rPr>
              <a:t>https://github.com/features/actions</a:t>
            </a:r>
            <a:r>
              <a:rPr kumimoji="0" lang="en-US" sz="1200" b="0" i="0" u="none" strike="noStrike" kern="1200" cap="none" spc="0" normalizeH="0" baseline="0" noProof="0">
                <a:ln>
                  <a:noFill/>
                </a:ln>
                <a:solidFill>
                  <a:srgbClr val="000000"/>
                </a:solidFill>
                <a:effectLst/>
                <a:uLnTx/>
                <a:uFillTx/>
                <a:latin typeface="Segoe UI"/>
                <a:ea typeface="+mn-ea"/>
                <a:cs typeface="+mn-cs"/>
              </a:rPr>
              <a:t> &amp;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lang="en-US" sz="1200">
                <a:hlinkClick r:id="rId6"/>
              </a:rPr>
              <a:t>New from Universe 2020: Environments, Manual Approvals and Workflow Visualization</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522331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636"/>
        <p:cNvGrpSpPr/>
        <p:nvPr/>
      </p:nvGrpSpPr>
      <p:grpSpPr>
        <a:xfrm>
          <a:off x="0" y="0"/>
          <a:ext cx="0" cy="0"/>
          <a:chOff x="0" y="0"/>
          <a:chExt cx="0" cy="0"/>
        </a:xfrm>
      </p:grpSpPr>
      <p:sp>
        <p:nvSpPr>
          <p:cNvPr id="2" name="Title 1">
            <a:extLst>
              <a:ext uri="{FF2B5EF4-FFF2-40B4-BE49-F238E27FC236}">
                <a16:creationId xmlns:a16="http://schemas.microsoft.com/office/drawing/2014/main" id="{D9F48AB3-729C-4615-8D4F-A63F82A9D8CF}"/>
              </a:ext>
            </a:extLst>
          </p:cNvPr>
          <p:cNvSpPr>
            <a:spLocks noGrp="1"/>
          </p:cNvSpPr>
          <p:nvPr>
            <p:ph type="title" idx="4294967295"/>
          </p:nvPr>
        </p:nvSpPr>
        <p:spPr/>
        <p:txBody>
          <a:bodyPr/>
          <a:lstStyle/>
          <a:p>
            <a:r>
              <a:rPr lang="en-US" sz="3600" kern="1200">
                <a:solidFill>
                  <a:srgbClr val="000000"/>
                </a:solidFill>
                <a:effectLst/>
                <a:latin typeface="Segoe UI Semibold" panose="020B0702040204020203" pitchFamily="34" charset="0"/>
                <a:ea typeface="+mn-ea"/>
                <a:cs typeface="+mn-cs"/>
              </a:rPr>
              <a:t>GitHub Mobile</a:t>
            </a:r>
            <a:endParaRPr lang="en-US"/>
          </a:p>
        </p:txBody>
      </p:sp>
      <p:sp>
        <p:nvSpPr>
          <p:cNvPr id="12" name="Google Shape;2548;p379">
            <a:extLst>
              <a:ext uri="{FF2B5EF4-FFF2-40B4-BE49-F238E27FC236}">
                <a16:creationId xmlns:a16="http://schemas.microsoft.com/office/drawing/2014/main" id="{10255BF3-6993-0E45-891E-41C84C1319A4}"/>
              </a:ext>
              <a:ext uri="{C183D7F6-B498-43B3-948B-1728B52AA6E4}">
                <adec:decorative xmlns:adec="http://schemas.microsoft.com/office/drawing/2017/decorative" val="1"/>
              </a:ext>
            </a:extLst>
          </p:cNvPr>
          <p:cNvSpPr/>
          <p:nvPr/>
        </p:nvSpPr>
        <p:spPr>
          <a:xfrm>
            <a:off x="5166873" y="1381"/>
            <a:ext cx="7022540" cy="6855427"/>
          </a:xfrm>
          <a:prstGeom prst="rect">
            <a:avLst/>
          </a:prstGeom>
          <a:solidFill>
            <a:srgbClr val="0078D3"/>
          </a:solidFill>
          <a:ln>
            <a:noFill/>
          </a:ln>
        </p:spPr>
        <p:txBody>
          <a:bodyPr spcFirstLastPara="1" wrap="square" lIns="182808" tIns="146246" rIns="182808" bIns="146246" anchor="t" anchorCtr="0">
            <a:noAutofit/>
          </a:bodyPr>
          <a:lstStyle/>
          <a:p>
            <a:pPr defTabSz="914192">
              <a:buSzPts val="1500"/>
              <a:defRPr/>
            </a:pPr>
            <a:endParaRPr sz="2000">
              <a:solidFill>
                <a:srgbClr val="FFFFFF"/>
              </a:solidFill>
              <a:latin typeface="Quattrocento Sans"/>
              <a:ea typeface="Quattrocento Sans"/>
              <a:cs typeface="Quattrocento Sans"/>
              <a:sym typeface="Quattrocento Sans"/>
            </a:endParaRPr>
          </a:p>
        </p:txBody>
      </p:sp>
      <p:pic>
        <p:nvPicPr>
          <p:cNvPr id="10" name="Google Shape;2539;p378">
            <a:extLst>
              <a:ext uri="{FF2B5EF4-FFF2-40B4-BE49-F238E27FC236}">
                <a16:creationId xmlns:a16="http://schemas.microsoft.com/office/drawing/2014/main" id="{A5B80F82-6708-DE44-BEF8-5C89085B672C}"/>
              </a:ex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5773478" y="731458"/>
            <a:ext cx="3074598" cy="4701435"/>
          </a:xfrm>
          <a:prstGeom prst="rect">
            <a:avLst/>
          </a:prstGeom>
          <a:noFill/>
          <a:ln>
            <a:noFill/>
          </a:ln>
          <a:effectLst>
            <a:outerShdw blurRad="50800" dist="38100" dir="8100000" algn="tr" rotWithShape="0">
              <a:prstClr val="black">
                <a:alpha val="40000"/>
              </a:prstClr>
            </a:outerShdw>
          </a:effectLst>
        </p:spPr>
      </p:pic>
      <p:pic>
        <p:nvPicPr>
          <p:cNvPr id="11" name="Google Shape;2540;p378">
            <a:extLst>
              <a:ext uri="{FF2B5EF4-FFF2-40B4-BE49-F238E27FC236}">
                <a16:creationId xmlns:a16="http://schemas.microsoft.com/office/drawing/2014/main" id="{AD32B124-D005-F140-921D-A92D8DF5922A}"/>
              </a:ex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7673077" y="3820520"/>
            <a:ext cx="3688644" cy="2151695"/>
          </a:xfrm>
          <a:prstGeom prst="rect">
            <a:avLst/>
          </a:prstGeom>
          <a:noFill/>
          <a:ln w="9525" cap="flat" cmpd="sng">
            <a:solidFill>
              <a:srgbClr val="999999"/>
            </a:solidFill>
            <a:prstDash val="solid"/>
            <a:round/>
            <a:headEnd type="none" w="sm" len="sm"/>
            <a:tailEnd type="none" w="sm" len="sm"/>
          </a:ln>
          <a:effectLst>
            <a:outerShdw blurRad="50800" dist="38100" dir="8100000" algn="tr" rotWithShape="0">
              <a:prstClr val="black">
                <a:alpha val="40000"/>
              </a:prstClr>
            </a:outerShdw>
          </a:effectLst>
        </p:spPr>
      </p:pic>
      <p:sp>
        <p:nvSpPr>
          <p:cNvPr id="20" name="Rectangle 19">
            <a:extLst>
              <a:ext uri="{FF2B5EF4-FFF2-40B4-BE49-F238E27FC236}">
                <a16:creationId xmlns:a16="http://schemas.microsoft.com/office/drawing/2014/main" id="{710B62C4-84F9-5144-9D26-598AE69EE022}"/>
              </a:ext>
            </a:extLst>
          </p:cNvPr>
          <p:cNvSpPr/>
          <p:nvPr/>
        </p:nvSpPr>
        <p:spPr>
          <a:xfrm>
            <a:off x="559684" y="1101331"/>
            <a:ext cx="5904211" cy="392245"/>
          </a:xfrm>
          <a:prstGeom prst="rect">
            <a:avLst/>
          </a:prstGeom>
        </p:spPr>
        <p:txBody>
          <a:bodyPr wrap="square" lIns="0">
            <a:spAutoFit/>
          </a:bodyPr>
          <a:lstStyle/>
          <a:p>
            <a:pPr defTabSz="914192">
              <a:defRPr/>
            </a:pPr>
            <a:r>
              <a:rPr lang="en-US" sz="1961">
                <a:solidFill>
                  <a:srgbClr val="000000"/>
                </a:solidFill>
                <a:latin typeface="Segoe UI"/>
              </a:rPr>
              <a:t>Collaborate and develop, on-the-go</a:t>
            </a:r>
          </a:p>
        </p:txBody>
      </p:sp>
      <p:sp>
        <p:nvSpPr>
          <p:cNvPr id="14" name="TextBox 13">
            <a:extLst>
              <a:ext uri="{FF2B5EF4-FFF2-40B4-BE49-F238E27FC236}">
                <a16:creationId xmlns:a16="http://schemas.microsoft.com/office/drawing/2014/main" id="{181B637A-2973-E04E-BDEC-B3CD5D1172F3}"/>
              </a:ext>
            </a:extLst>
          </p:cNvPr>
          <p:cNvSpPr txBox="1"/>
          <p:nvPr/>
        </p:nvSpPr>
        <p:spPr>
          <a:xfrm>
            <a:off x="634829" y="2087404"/>
            <a:ext cx="4532043" cy="938227"/>
          </a:xfrm>
          <a:prstGeom prst="rect">
            <a:avLst/>
          </a:prstGeom>
          <a:noFill/>
        </p:spPr>
        <p:txBody>
          <a:bodyPr wrap="square" lIns="0" tIns="0" rIns="0" bIns="0" rtlCol="0" anchor="t">
            <a:noAutofit/>
          </a:bodyPr>
          <a:lstStyle/>
          <a:p>
            <a:pPr defTabSz="1393574">
              <a:lnSpc>
                <a:spcPct val="90000"/>
              </a:lnSpc>
              <a:spcBef>
                <a:spcPct val="0"/>
              </a:spcBef>
              <a:defRPr/>
            </a:pPr>
            <a:r>
              <a:rPr lang="en-US" sz="2000">
                <a:solidFill>
                  <a:srgbClr val="0078D3"/>
                </a:solidFill>
                <a:latin typeface="Segoe UI Semibold"/>
              </a:rPr>
              <a:t>Stay connected</a:t>
            </a:r>
          </a:p>
          <a:p>
            <a:pPr defTabSz="1393574">
              <a:lnSpc>
                <a:spcPct val="120000"/>
              </a:lnSpc>
              <a:spcBef>
                <a:spcPct val="0"/>
              </a:spcBef>
              <a:spcAft>
                <a:spcPct val="35000"/>
              </a:spcAft>
              <a:defRPr/>
            </a:pPr>
            <a:r>
              <a:rPr lang="en-US" sz="1600">
                <a:solidFill>
                  <a:srgbClr val="000000"/>
                </a:solidFill>
                <a:latin typeface="Segoe UI"/>
              </a:rPr>
              <a:t>Stay in touch with your team and the GitHub Community, right from your mobile device</a:t>
            </a:r>
          </a:p>
        </p:txBody>
      </p:sp>
      <p:sp>
        <p:nvSpPr>
          <p:cNvPr id="16" name="TextBox 15">
            <a:extLst>
              <a:ext uri="{FF2B5EF4-FFF2-40B4-BE49-F238E27FC236}">
                <a16:creationId xmlns:a16="http://schemas.microsoft.com/office/drawing/2014/main" id="{C0CB1AD5-7335-8042-91A6-97ECA3EDD346}"/>
              </a:ext>
            </a:extLst>
          </p:cNvPr>
          <p:cNvSpPr txBox="1"/>
          <p:nvPr/>
        </p:nvSpPr>
        <p:spPr>
          <a:xfrm>
            <a:off x="634829" y="3345426"/>
            <a:ext cx="4532043" cy="1114642"/>
          </a:xfrm>
          <a:prstGeom prst="rect">
            <a:avLst/>
          </a:prstGeom>
          <a:noFill/>
        </p:spPr>
        <p:txBody>
          <a:bodyPr wrap="square" lIns="0" tIns="0" rIns="0" bIns="0" rtlCol="0" anchor="t">
            <a:noAutofit/>
          </a:bodyPr>
          <a:lstStyle/>
          <a:p>
            <a:pPr defTabSz="1393574">
              <a:lnSpc>
                <a:spcPct val="90000"/>
              </a:lnSpc>
              <a:spcBef>
                <a:spcPct val="0"/>
              </a:spcBef>
              <a:defRPr/>
            </a:pPr>
            <a:r>
              <a:rPr lang="en-US" sz="2000">
                <a:solidFill>
                  <a:srgbClr val="0078D3"/>
                </a:solidFill>
                <a:latin typeface="Segoe UI Semibold"/>
              </a:rPr>
              <a:t>Collaborate from anywhere</a:t>
            </a:r>
          </a:p>
          <a:p>
            <a:pPr defTabSz="1393574">
              <a:lnSpc>
                <a:spcPct val="120000"/>
              </a:lnSpc>
              <a:spcBef>
                <a:spcPct val="0"/>
              </a:spcBef>
              <a:spcAft>
                <a:spcPct val="35000"/>
              </a:spcAft>
              <a:defRPr/>
            </a:pPr>
            <a:r>
              <a:rPr lang="en-US" sz="1600">
                <a:solidFill>
                  <a:srgbClr val="000000"/>
                </a:solidFill>
                <a:latin typeface="Segoe UI"/>
              </a:rPr>
              <a:t>Collaborate on Issues and Pull Requests with a totally redesigned experience. Comment, react, and merge code.</a:t>
            </a:r>
          </a:p>
        </p:txBody>
      </p:sp>
      <p:sp>
        <p:nvSpPr>
          <p:cNvPr id="15" name="TextBox 14">
            <a:extLst>
              <a:ext uri="{FF2B5EF4-FFF2-40B4-BE49-F238E27FC236}">
                <a16:creationId xmlns:a16="http://schemas.microsoft.com/office/drawing/2014/main" id="{02C9555F-4F6E-FF42-BB70-3D22EDDDCDBB}"/>
              </a:ext>
            </a:extLst>
          </p:cNvPr>
          <p:cNvSpPr txBox="1"/>
          <p:nvPr/>
        </p:nvSpPr>
        <p:spPr>
          <a:xfrm>
            <a:off x="634829" y="4779865"/>
            <a:ext cx="4532043" cy="938230"/>
          </a:xfrm>
          <a:prstGeom prst="rect">
            <a:avLst/>
          </a:prstGeom>
          <a:noFill/>
        </p:spPr>
        <p:txBody>
          <a:bodyPr wrap="square" lIns="0" tIns="0" rIns="0" bIns="0" rtlCol="0" anchor="t">
            <a:noAutofit/>
          </a:bodyPr>
          <a:lstStyle/>
          <a:p>
            <a:pPr defTabSz="1393574">
              <a:lnSpc>
                <a:spcPct val="90000"/>
              </a:lnSpc>
              <a:spcBef>
                <a:spcPct val="0"/>
              </a:spcBef>
              <a:defRPr/>
            </a:pPr>
            <a:r>
              <a:rPr lang="en-US" sz="2000">
                <a:solidFill>
                  <a:srgbClr val="0078D3"/>
                </a:solidFill>
                <a:latin typeface="Segoe UI Semibold"/>
              </a:rPr>
              <a:t>Breeze through your workflow</a:t>
            </a:r>
          </a:p>
          <a:p>
            <a:pPr defTabSz="1393574">
              <a:lnSpc>
                <a:spcPct val="120000"/>
              </a:lnSpc>
              <a:spcBef>
                <a:spcPct val="0"/>
              </a:spcBef>
              <a:spcAft>
                <a:spcPct val="35000"/>
              </a:spcAft>
              <a:defRPr/>
            </a:pPr>
            <a:r>
              <a:rPr lang="en-US" sz="1600">
                <a:solidFill>
                  <a:srgbClr val="000000"/>
                </a:solidFill>
                <a:latin typeface="Segoe UI"/>
              </a:rPr>
              <a:t>Get your inbox to zero in no time—swipe to finish a task or save the notification to return to it later. </a:t>
            </a:r>
          </a:p>
        </p:txBody>
      </p:sp>
      <p:sp>
        <p:nvSpPr>
          <p:cNvPr id="18" name="TextBox 17">
            <a:extLst>
              <a:ext uri="{FF2B5EF4-FFF2-40B4-BE49-F238E27FC236}">
                <a16:creationId xmlns:a16="http://schemas.microsoft.com/office/drawing/2014/main" id="{CC43F788-AFEF-5C4C-BCE8-9686A7381C5C}"/>
              </a:ext>
            </a:extLst>
          </p:cNvPr>
          <p:cNvSpPr txBox="1"/>
          <p:nvPr/>
        </p:nvSpPr>
        <p:spPr>
          <a:xfrm>
            <a:off x="634829" y="6236289"/>
            <a:ext cx="5138649" cy="215444"/>
          </a:xfrm>
          <a:prstGeom prst="rect">
            <a:avLst/>
          </a:prstGeom>
          <a:noFill/>
        </p:spPr>
        <p:txBody>
          <a:bodyPr wrap="square" lIns="0" tIns="0" rIns="0" bIns="0" rtlCol="0">
            <a:spAutoFit/>
          </a:bodyPr>
          <a:lstStyle/>
          <a:p>
            <a:pPr defTabSz="914192">
              <a:defRPr/>
            </a:pPr>
            <a:r>
              <a:rPr lang="en-US" sz="1400">
                <a:solidFill>
                  <a:srgbClr val="000000"/>
                </a:solidFill>
                <a:latin typeface="Segoe UI"/>
                <a:hlinkClick r:id="rId5"/>
              </a:rPr>
              <a:t>https://github.com/mobile/</a:t>
            </a:r>
            <a:r>
              <a:rPr lang="en-US" sz="1400">
                <a:solidFill>
                  <a:srgbClr val="000000"/>
                </a:solidFill>
                <a:latin typeface="Segoe UI"/>
              </a:rPr>
              <a:t> </a:t>
            </a:r>
            <a:endParaRPr lang="en-US" sz="140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10279097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a:t>Making the DevOps easier, faster, and more cost-effective with Azure and GitHub.</a:t>
            </a:r>
          </a:p>
        </p:txBody>
      </p:sp>
      <p:sp>
        <p:nvSpPr>
          <p:cNvPr id="4" name="Title 3">
            <a:extLst>
              <a:ext uri="{FF2B5EF4-FFF2-40B4-BE49-F238E27FC236}">
                <a16:creationId xmlns:a16="http://schemas.microsoft.com/office/drawing/2014/main" id="{E2BC5389-44A0-534A-A695-EAF770FA2E7B}"/>
              </a:ext>
            </a:extLst>
          </p:cNvPr>
          <p:cNvSpPr>
            <a:spLocks noGrp="1"/>
          </p:cNvSpPr>
          <p:nvPr>
            <p:ph type="title"/>
          </p:nvPr>
        </p:nvSpPr>
        <p:spPr/>
        <p:txBody>
          <a:bodyPr/>
          <a:lstStyle/>
          <a:p>
            <a:r>
              <a:rPr lang="en-US"/>
              <a:t>DevOps with GitHub</a:t>
            </a:r>
          </a:p>
        </p:txBody>
      </p:sp>
      <p:pic>
        <p:nvPicPr>
          <p:cNvPr id="8" name="Picture 7" descr="A black and white photo of a person's head&#10;&#10;Description automatically generated with low confidence">
            <a:extLst>
              <a:ext uri="{FF2B5EF4-FFF2-40B4-BE49-F238E27FC236}">
                <a16:creationId xmlns:a16="http://schemas.microsoft.com/office/drawing/2014/main" id="{BC7DF9B3-5BF5-437D-BBA3-6BB651B47FF6}"/>
              </a:ext>
            </a:extLst>
          </p:cNvPr>
          <p:cNvPicPr>
            <a:picLocks noChangeAspect="1"/>
          </p:cNvPicPr>
          <p:nvPr/>
        </p:nvPicPr>
        <p:blipFill>
          <a:blip r:embed="rId3"/>
          <a:stretch>
            <a:fillRect/>
          </a:stretch>
        </p:blipFill>
        <p:spPr>
          <a:xfrm>
            <a:off x="5854914" y="3429000"/>
            <a:ext cx="1522399" cy="1522399"/>
          </a:xfrm>
          <a:prstGeom prst="rect">
            <a:avLst/>
          </a:prstGeom>
        </p:spPr>
      </p:pic>
      <p:pic>
        <p:nvPicPr>
          <p:cNvPr id="9" name="Picture 8" descr="Icon&#10;&#10;Description automatically generated">
            <a:extLst>
              <a:ext uri="{FF2B5EF4-FFF2-40B4-BE49-F238E27FC236}">
                <a16:creationId xmlns:a16="http://schemas.microsoft.com/office/drawing/2014/main" id="{17F46FA2-6247-494E-ABFC-D376D3F8D1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8208" y="3463433"/>
            <a:ext cx="1453533" cy="1453533"/>
          </a:xfrm>
          <a:prstGeom prst="rect">
            <a:avLst/>
          </a:prstGeom>
        </p:spPr>
      </p:pic>
      <p:sp>
        <p:nvSpPr>
          <p:cNvPr id="10" name="TextBox 9">
            <a:extLst>
              <a:ext uri="{FF2B5EF4-FFF2-40B4-BE49-F238E27FC236}">
                <a16:creationId xmlns:a16="http://schemas.microsoft.com/office/drawing/2014/main" id="{B793D376-0157-499A-A0CC-8F08CE39D727}"/>
              </a:ext>
            </a:extLst>
          </p:cNvPr>
          <p:cNvSpPr txBox="1"/>
          <p:nvPr/>
        </p:nvSpPr>
        <p:spPr>
          <a:xfrm>
            <a:off x="7929721" y="3557708"/>
            <a:ext cx="631583" cy="1107996"/>
          </a:xfrm>
          <a:prstGeom prst="rect">
            <a:avLst/>
          </a:prstGeom>
          <a:noFill/>
        </p:spPr>
        <p:txBody>
          <a:bodyPr wrap="none" lIns="0" tIns="0" rIns="0" bIns="0" rtlCol="0">
            <a:spAutoFit/>
          </a:bodyPr>
          <a:lstStyle/>
          <a:p>
            <a:pPr algn="l"/>
            <a:r>
              <a:rPr lang="en-US" sz="7200"/>
              <a:t>+</a:t>
            </a:r>
          </a:p>
        </p:txBody>
      </p:sp>
    </p:spTree>
    <p:extLst>
      <p:ext uri="{BB962C8B-B14F-4D97-AF65-F5344CB8AC3E}">
        <p14:creationId xmlns:p14="http://schemas.microsoft.com/office/powerpoint/2010/main" val="19717042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636"/>
        <p:cNvGrpSpPr/>
        <p:nvPr/>
      </p:nvGrpSpPr>
      <p:grpSpPr>
        <a:xfrm>
          <a:off x="0" y="0"/>
          <a:ext cx="0" cy="0"/>
          <a:chOff x="0" y="0"/>
          <a:chExt cx="0" cy="0"/>
        </a:xfrm>
      </p:grpSpPr>
      <p:sp>
        <p:nvSpPr>
          <p:cNvPr id="3" name="Title 2">
            <a:extLst>
              <a:ext uri="{FF2B5EF4-FFF2-40B4-BE49-F238E27FC236}">
                <a16:creationId xmlns:a16="http://schemas.microsoft.com/office/drawing/2014/main" id="{F7D2CCA8-EC0C-417E-A632-38BC2D289971}"/>
              </a:ext>
            </a:extLst>
          </p:cNvPr>
          <p:cNvSpPr>
            <a:spLocks noGrp="1"/>
          </p:cNvSpPr>
          <p:nvPr>
            <p:ph type="title" idx="4294967295"/>
          </p:nvPr>
        </p:nvSpPr>
        <p:spPr/>
        <p:txBody>
          <a:bodyPr/>
          <a:lstStyle/>
          <a:p>
            <a:pPr rtl="0" eaLnBrk="1" latinLnBrk="0" hangingPunct="1"/>
            <a:r>
              <a:rPr lang="en-US" sz="3600" kern="1200">
                <a:solidFill>
                  <a:srgbClr val="000000"/>
                </a:solidFill>
                <a:effectLst/>
                <a:latin typeface="Segoe UI Semibold" panose="020B0702040204020203" pitchFamily="34" charset="0"/>
                <a:ea typeface="+mn-ea"/>
                <a:cs typeface="+mn-cs"/>
              </a:rPr>
              <a:t>Discussions</a:t>
            </a:r>
            <a:endParaRPr lang="en-US">
              <a:effectLst/>
            </a:endParaRPr>
          </a:p>
          <a:p>
            <a:endParaRPr lang="en-US"/>
          </a:p>
        </p:txBody>
      </p:sp>
      <p:sp>
        <p:nvSpPr>
          <p:cNvPr id="18" name="Rectangle 17">
            <a:extLst>
              <a:ext uri="{FF2B5EF4-FFF2-40B4-BE49-F238E27FC236}">
                <a16:creationId xmlns:a16="http://schemas.microsoft.com/office/drawing/2014/main" id="{1B75925C-0BF5-2B40-9319-C77383133715}"/>
              </a:ext>
            </a:extLst>
          </p:cNvPr>
          <p:cNvSpPr/>
          <p:nvPr/>
        </p:nvSpPr>
        <p:spPr>
          <a:xfrm>
            <a:off x="542767" y="1141213"/>
            <a:ext cx="5902674" cy="468845"/>
          </a:xfrm>
          <a:prstGeom prst="rect">
            <a:avLst/>
          </a:prstGeom>
        </p:spPr>
        <p:txBody>
          <a:bodyPr wrap="square" lIns="0">
            <a:spAutoFit/>
          </a:bodyPr>
          <a:lstStyle/>
          <a:p>
            <a:pPr defTabSz="913917">
              <a:defRPr/>
            </a:pPr>
            <a:r>
              <a:rPr lang="en-US" sz="2399">
                <a:solidFill>
                  <a:srgbClr val="000000"/>
                </a:solidFill>
                <a:latin typeface="Segoe UI"/>
              </a:rPr>
              <a:t>Join the conversation</a:t>
            </a:r>
          </a:p>
        </p:txBody>
      </p:sp>
      <p:sp>
        <p:nvSpPr>
          <p:cNvPr id="21" name="TextBox 20">
            <a:extLst>
              <a:ext uri="{FF2B5EF4-FFF2-40B4-BE49-F238E27FC236}">
                <a16:creationId xmlns:a16="http://schemas.microsoft.com/office/drawing/2014/main" id="{0D243D8D-6743-C44E-9D21-1753FAEEC67A}"/>
              </a:ext>
            </a:extLst>
          </p:cNvPr>
          <p:cNvSpPr txBox="1"/>
          <p:nvPr/>
        </p:nvSpPr>
        <p:spPr>
          <a:xfrm>
            <a:off x="513035" y="1826265"/>
            <a:ext cx="4649954" cy="937982"/>
          </a:xfrm>
          <a:prstGeom prst="rect">
            <a:avLst/>
          </a:prstGeom>
          <a:noFill/>
        </p:spPr>
        <p:txBody>
          <a:bodyPr wrap="square" lIns="0" tIns="0" rIns="0" bIns="0" rtlCol="0" anchor="t">
            <a:noAutofit/>
          </a:bodyPr>
          <a:lstStyle/>
          <a:p>
            <a:pPr defTabSz="1393156">
              <a:lnSpc>
                <a:spcPct val="90000"/>
              </a:lnSpc>
              <a:spcBef>
                <a:spcPct val="0"/>
              </a:spcBef>
              <a:defRPr/>
            </a:pPr>
            <a:r>
              <a:rPr lang="en-US" sz="1999">
                <a:solidFill>
                  <a:srgbClr val="0078D3"/>
                </a:solidFill>
                <a:latin typeface="Segoe UI Semibold"/>
              </a:rPr>
              <a:t>Open conversations about code and community</a:t>
            </a:r>
          </a:p>
          <a:p>
            <a:pPr defTabSz="1393156">
              <a:lnSpc>
                <a:spcPct val="120000"/>
              </a:lnSpc>
              <a:spcBef>
                <a:spcPct val="0"/>
              </a:spcBef>
              <a:spcAft>
                <a:spcPct val="35000"/>
              </a:spcAft>
              <a:defRPr/>
            </a:pPr>
            <a:r>
              <a:rPr lang="en-US" sz="1600">
                <a:solidFill>
                  <a:srgbClr val="000000"/>
                </a:solidFill>
                <a:latin typeface="Segoe UI"/>
              </a:rPr>
              <a:t>New threaded format makes it easy to brainstorm feature ideas, help new users get their bearings, and collaborate on software.</a:t>
            </a:r>
          </a:p>
        </p:txBody>
      </p:sp>
      <p:sp>
        <p:nvSpPr>
          <p:cNvPr id="23" name="TextBox 22">
            <a:extLst>
              <a:ext uri="{FF2B5EF4-FFF2-40B4-BE49-F238E27FC236}">
                <a16:creationId xmlns:a16="http://schemas.microsoft.com/office/drawing/2014/main" id="{26973BF1-5246-1F4B-8E72-8DC527B7B978}"/>
              </a:ext>
            </a:extLst>
          </p:cNvPr>
          <p:cNvSpPr txBox="1"/>
          <p:nvPr/>
        </p:nvSpPr>
        <p:spPr>
          <a:xfrm>
            <a:off x="513036" y="3386576"/>
            <a:ext cx="4595960" cy="937980"/>
          </a:xfrm>
          <a:prstGeom prst="rect">
            <a:avLst/>
          </a:prstGeom>
          <a:noFill/>
        </p:spPr>
        <p:txBody>
          <a:bodyPr wrap="square" lIns="0" tIns="0" rIns="0" bIns="0" rtlCol="0" anchor="t">
            <a:noAutofit/>
          </a:bodyPr>
          <a:lstStyle/>
          <a:p>
            <a:pPr defTabSz="1393156">
              <a:lnSpc>
                <a:spcPct val="90000"/>
              </a:lnSpc>
              <a:spcBef>
                <a:spcPct val="0"/>
              </a:spcBef>
              <a:defRPr/>
            </a:pPr>
            <a:r>
              <a:rPr lang="en-US" sz="1999">
                <a:solidFill>
                  <a:srgbClr val="0078D3"/>
                </a:solidFill>
                <a:latin typeface="Segoe UI Semibold"/>
              </a:rPr>
              <a:t>Perfect for Q&amp;A</a:t>
            </a:r>
          </a:p>
          <a:p>
            <a:pPr defTabSz="1393156">
              <a:lnSpc>
                <a:spcPct val="120000"/>
              </a:lnSpc>
              <a:spcBef>
                <a:spcPct val="0"/>
              </a:spcBef>
              <a:spcAft>
                <a:spcPct val="35000"/>
              </a:spcAft>
              <a:defRPr/>
            </a:pPr>
            <a:r>
              <a:rPr lang="en-US" sz="1600">
                <a:solidFill>
                  <a:srgbClr val="000000"/>
                </a:solidFill>
                <a:latin typeface="Segoe UI"/>
              </a:rPr>
              <a:t>Questions can be marked as answered, so over time a community’s knowledge base grows naturally</a:t>
            </a:r>
          </a:p>
        </p:txBody>
      </p:sp>
      <p:sp>
        <p:nvSpPr>
          <p:cNvPr id="22" name="TextBox 21">
            <a:extLst>
              <a:ext uri="{FF2B5EF4-FFF2-40B4-BE49-F238E27FC236}">
                <a16:creationId xmlns:a16="http://schemas.microsoft.com/office/drawing/2014/main" id="{0EA5F28B-9231-AF41-9B22-5976778F6361}"/>
              </a:ext>
            </a:extLst>
          </p:cNvPr>
          <p:cNvSpPr txBox="1"/>
          <p:nvPr/>
        </p:nvSpPr>
        <p:spPr>
          <a:xfrm>
            <a:off x="513037" y="4713209"/>
            <a:ext cx="4654530" cy="1208912"/>
          </a:xfrm>
          <a:prstGeom prst="rect">
            <a:avLst/>
          </a:prstGeom>
          <a:noFill/>
        </p:spPr>
        <p:txBody>
          <a:bodyPr wrap="square" lIns="0" tIns="0" rIns="0" bIns="0" rtlCol="0" anchor="t">
            <a:noAutofit/>
          </a:bodyPr>
          <a:lstStyle/>
          <a:p>
            <a:pPr defTabSz="1393156">
              <a:lnSpc>
                <a:spcPct val="90000"/>
              </a:lnSpc>
              <a:spcBef>
                <a:spcPct val="0"/>
              </a:spcBef>
              <a:defRPr/>
            </a:pPr>
            <a:r>
              <a:rPr lang="en-US" sz="1999">
                <a:solidFill>
                  <a:srgbClr val="0078D3"/>
                </a:solidFill>
                <a:latin typeface="Segoe UI Semibold"/>
              </a:rPr>
              <a:t>Familiar GitHub experience</a:t>
            </a:r>
          </a:p>
          <a:p>
            <a:pPr defTabSz="1393156">
              <a:lnSpc>
                <a:spcPct val="120000"/>
              </a:lnSpc>
              <a:spcBef>
                <a:spcPct val="0"/>
              </a:spcBef>
              <a:spcAft>
                <a:spcPct val="35000"/>
              </a:spcAft>
              <a:defRPr/>
            </a:pPr>
            <a:r>
              <a:rPr lang="en-US" sz="1600">
                <a:solidFill>
                  <a:srgbClr val="000000"/>
                </a:solidFill>
                <a:latin typeface="Segoe UI"/>
              </a:rPr>
              <a:t>Discussions live in your project repository, so they’re accessible where your community is already working together.</a:t>
            </a:r>
          </a:p>
        </p:txBody>
      </p:sp>
      <p:sp>
        <p:nvSpPr>
          <p:cNvPr id="2" name="TextBox 1">
            <a:extLst>
              <a:ext uri="{FF2B5EF4-FFF2-40B4-BE49-F238E27FC236}">
                <a16:creationId xmlns:a16="http://schemas.microsoft.com/office/drawing/2014/main" id="{3834A02E-69D1-4E1D-BF3A-4FE5CB0DD6FC}"/>
              </a:ext>
            </a:extLst>
          </p:cNvPr>
          <p:cNvSpPr txBox="1"/>
          <p:nvPr/>
        </p:nvSpPr>
        <p:spPr>
          <a:xfrm>
            <a:off x="495099" y="6352189"/>
            <a:ext cx="4717947" cy="215444"/>
          </a:xfrm>
          <a:prstGeom prst="rect">
            <a:avLst/>
          </a:prstGeom>
          <a:noFill/>
        </p:spPr>
        <p:txBody>
          <a:bodyPr wrap="square" lIns="0" tIns="0" rIns="0" bIns="0" rtlCol="0">
            <a:spAutoFit/>
          </a:bodyPr>
          <a:lstStyle/>
          <a:p>
            <a:pPr defTabSz="914188"/>
            <a:r>
              <a:rPr lang="en-US" sz="1400">
                <a:hlinkClick r:id="rId3"/>
              </a:rPr>
              <a:t>https://docs.github.com/en/discussions</a:t>
            </a:r>
            <a:r>
              <a:rPr lang="en-US" sz="1400">
                <a:gradFill>
                  <a:gsLst>
                    <a:gs pos="2917">
                      <a:srgbClr val="000000"/>
                    </a:gs>
                    <a:gs pos="30000">
                      <a:srgbClr val="000000"/>
                    </a:gs>
                  </a:gsLst>
                  <a:lin ang="5400000" scaled="0"/>
                </a:gradFill>
                <a:latin typeface="Segoe UI"/>
              </a:rPr>
              <a:t> </a:t>
            </a:r>
          </a:p>
        </p:txBody>
      </p:sp>
      <p:sp>
        <p:nvSpPr>
          <p:cNvPr id="13" name="Google Shape;2548;p379">
            <a:extLst>
              <a:ext uri="{FF2B5EF4-FFF2-40B4-BE49-F238E27FC236}">
                <a16:creationId xmlns:a16="http://schemas.microsoft.com/office/drawing/2014/main" id="{B72C6B0C-BECA-4213-8AC1-CD9B3E2B1CAD}"/>
              </a:ext>
              <a:ext uri="{C183D7F6-B498-43B3-948B-1728B52AA6E4}">
                <adec:decorative xmlns:adec="http://schemas.microsoft.com/office/drawing/2017/decorative" val="1"/>
              </a:ext>
            </a:extLst>
          </p:cNvPr>
          <p:cNvSpPr/>
          <p:nvPr/>
        </p:nvSpPr>
        <p:spPr>
          <a:xfrm>
            <a:off x="5165377" y="1381"/>
            <a:ext cx="7024035" cy="6855427"/>
          </a:xfrm>
          <a:prstGeom prst="rect">
            <a:avLst/>
          </a:prstGeom>
          <a:solidFill>
            <a:srgbClr val="0078D3"/>
          </a:solidFill>
          <a:ln>
            <a:noFill/>
          </a:ln>
        </p:spPr>
        <p:txBody>
          <a:bodyPr spcFirstLastPara="1" wrap="square" lIns="182808" tIns="146246" rIns="182808" bIns="146246" anchor="t" anchorCtr="0">
            <a:noAutofit/>
          </a:bodyPr>
          <a:lstStyle/>
          <a:p>
            <a:pPr defTabSz="914192">
              <a:buSzPts val="1500"/>
              <a:defRPr/>
            </a:pPr>
            <a:endParaRPr sz="2000">
              <a:solidFill>
                <a:srgbClr val="FFFFFF"/>
              </a:solidFill>
              <a:latin typeface="Quattrocento Sans"/>
              <a:ea typeface="Quattrocento Sans"/>
              <a:cs typeface="Quattrocento Sans"/>
              <a:sym typeface="Quattrocento Sans"/>
            </a:endParaRPr>
          </a:p>
        </p:txBody>
      </p:sp>
      <p:pic>
        <p:nvPicPr>
          <p:cNvPr id="2050" name="Picture 2">
            <a:extLst>
              <a:ext uri="{FF2B5EF4-FFF2-40B4-BE49-F238E27FC236}">
                <a16:creationId xmlns:a16="http://schemas.microsoft.com/office/drawing/2014/main" id="{45BAD9CD-45C1-42B9-B03A-FAC83E4D4BA2}"/>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167765" y="794987"/>
            <a:ext cx="7024035" cy="526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3602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torage container being stacked on top of other storage containers with a crane. The view is looking up at the container from the ground.">
            <a:extLst>
              <a:ext uri="{FF2B5EF4-FFF2-40B4-BE49-F238E27FC236}">
                <a16:creationId xmlns:a16="http://schemas.microsoft.com/office/drawing/2014/main" id="{415DEEBF-A608-4B4D-B4BB-1A74F7D518D3}"/>
              </a:ext>
            </a:extLst>
          </p:cNvPr>
          <p:cNvPicPr>
            <a:picLocks noGrp="1" noChangeAspect="1"/>
          </p:cNvPicPr>
          <p:nvPr>
            <p:ph type="pic" sz="quarter" idx="10"/>
          </p:nvPr>
        </p:nvPicPr>
        <p:blipFill>
          <a:blip r:embed="rId3"/>
          <a:srcRect t="7865" b="7865"/>
          <a:stretch>
            <a:fillRect/>
          </a:stretch>
        </p:blipFill>
        <p:spPr/>
      </p:pic>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a:t>Other features</a:t>
            </a:r>
          </a:p>
        </p:txBody>
      </p:sp>
    </p:spTree>
    <p:extLst>
      <p:ext uri="{BB962C8B-B14F-4D97-AF65-F5344CB8AC3E}">
        <p14:creationId xmlns:p14="http://schemas.microsoft.com/office/powerpoint/2010/main" val="41867393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7" name="Title 6">
            <a:extLst>
              <a:ext uri="{FF2B5EF4-FFF2-40B4-BE49-F238E27FC236}">
                <a16:creationId xmlns:a16="http://schemas.microsoft.com/office/drawing/2014/main" id="{080A6B15-76C0-4934-9A85-C15A7E06BA46}"/>
              </a:ext>
            </a:extLst>
          </p:cNvPr>
          <p:cNvSpPr>
            <a:spLocks noGrp="1"/>
          </p:cNvSpPr>
          <p:nvPr>
            <p:ph type="title" idx="4294967295"/>
          </p:nvPr>
        </p:nvSpPr>
        <p:spPr>
          <a:xfrm>
            <a:off x="495663" y="2147102"/>
            <a:ext cx="11018520" cy="553998"/>
          </a:xfrm>
        </p:spPr>
        <p:txBody>
          <a:bodyPr/>
          <a:lstStyle/>
          <a:p>
            <a:r>
              <a:rPr lang="en-US"/>
              <a:t>GitHub </a:t>
            </a:r>
            <a:r>
              <a:rPr lang="en-US" err="1"/>
              <a:t>Codespaces</a:t>
            </a:r>
            <a:endParaRPr lang="en-US"/>
          </a:p>
        </p:txBody>
      </p:sp>
      <p:sp>
        <p:nvSpPr>
          <p:cNvPr id="18" name="Rectangle 17">
            <a:extLst>
              <a:ext uri="{FF2B5EF4-FFF2-40B4-BE49-F238E27FC236}">
                <a16:creationId xmlns:a16="http://schemas.microsoft.com/office/drawing/2014/main" id="{1B75925C-0BF5-2B40-9319-C77383133715}"/>
              </a:ext>
            </a:extLst>
          </p:cNvPr>
          <p:cNvSpPr/>
          <p:nvPr/>
        </p:nvSpPr>
        <p:spPr>
          <a:xfrm>
            <a:off x="542110" y="2830843"/>
            <a:ext cx="5903374" cy="468905"/>
          </a:xfrm>
          <a:prstGeom prst="rect">
            <a:avLst/>
          </a:prstGeom>
        </p:spPr>
        <p:txBody>
          <a:bodyPr wrap="square" lIns="0">
            <a:spAutoFit/>
          </a:bodyPr>
          <a:lstStyle/>
          <a:p>
            <a:pPr defTabSz="914016">
              <a:defRPr/>
            </a:pPr>
            <a:r>
              <a:rPr lang="en-US" sz="2400" spc="-147">
                <a:ln w="3175">
                  <a:noFill/>
                </a:ln>
                <a:solidFill>
                  <a:schemeClr val="tx2"/>
                </a:solidFill>
                <a:latin typeface="Segoe UI"/>
              </a:rPr>
              <a:t>Your instant dev environment</a:t>
            </a:r>
          </a:p>
        </p:txBody>
      </p:sp>
      <p:sp>
        <p:nvSpPr>
          <p:cNvPr id="12" name="Google Shape;2548;p379">
            <a:extLst>
              <a:ext uri="{FF2B5EF4-FFF2-40B4-BE49-F238E27FC236}">
                <a16:creationId xmlns:a16="http://schemas.microsoft.com/office/drawing/2014/main" id="{10255BF3-6993-0E45-891E-41C84C1319A4}"/>
              </a:ext>
              <a:ext uri="{C183D7F6-B498-43B3-948B-1728B52AA6E4}">
                <adec:decorative xmlns:adec="http://schemas.microsoft.com/office/drawing/2017/decorative" val="1"/>
              </a:ext>
            </a:extLst>
          </p:cNvPr>
          <p:cNvSpPr/>
          <p:nvPr/>
        </p:nvSpPr>
        <p:spPr>
          <a:xfrm>
            <a:off x="6129467" y="1868"/>
            <a:ext cx="6059082" cy="6854455"/>
          </a:xfrm>
          <a:prstGeom prst="rect">
            <a:avLst/>
          </a:prstGeom>
          <a:solidFill>
            <a:srgbClr val="0078D3"/>
          </a:solidFill>
          <a:ln>
            <a:noFill/>
          </a:ln>
        </p:spPr>
        <p:txBody>
          <a:bodyPr spcFirstLastPara="1" wrap="square" lIns="182782" tIns="146225" rIns="182782" bIns="146225" anchor="t" anchorCtr="0">
            <a:noAutofit/>
          </a:bodyPr>
          <a:lstStyle/>
          <a:p>
            <a:pPr defTabSz="914016">
              <a:buSzPts val="1500"/>
              <a:defRPr/>
            </a:pPr>
            <a:endParaRPr sz="2000">
              <a:solidFill>
                <a:srgbClr val="FFFFFF"/>
              </a:solidFill>
              <a:latin typeface="Quattrocento Sans"/>
              <a:ea typeface="Quattrocento Sans"/>
              <a:cs typeface="Quattrocento Sans"/>
              <a:sym typeface="Quattrocento Sans"/>
            </a:endParaRPr>
          </a:p>
        </p:txBody>
      </p:sp>
      <p:pic>
        <p:nvPicPr>
          <p:cNvPr id="13" name="Google Shape;2550;p379">
            <a:extLst>
              <a:ext uri="{FF2B5EF4-FFF2-40B4-BE49-F238E27FC236}">
                <a16:creationId xmlns:a16="http://schemas.microsoft.com/office/drawing/2014/main" id="{FA6020BD-BE19-E24C-A35E-272B7DE1671B}"/>
              </a:ext>
              <a:ext uri="{C183D7F6-B498-43B3-948B-1728B52AA6E4}">
                <adec:decorative xmlns:adec="http://schemas.microsoft.com/office/drawing/2017/decorative" val="1"/>
              </a:ext>
            </a:extLst>
          </p:cNvPr>
          <p:cNvPicPr preferRelativeResize="0"/>
          <p:nvPr/>
        </p:nvPicPr>
        <p:blipFill rotWithShape="1">
          <a:blip r:embed="rId3">
            <a:alphaModFix/>
          </a:blip>
          <a:srcRect l="9280" t="14969" r="27885" b="6898"/>
          <a:stretch/>
        </p:blipFill>
        <p:spPr>
          <a:xfrm>
            <a:off x="6128842" y="974"/>
            <a:ext cx="6059707" cy="6856055"/>
          </a:xfrm>
          <a:prstGeom prst="rect">
            <a:avLst/>
          </a:prstGeom>
          <a:noFill/>
          <a:ln>
            <a:noFill/>
          </a:ln>
        </p:spPr>
      </p:pic>
      <p:pic>
        <p:nvPicPr>
          <p:cNvPr id="4" name="Picture 3">
            <a:extLst>
              <a:ext uri="{FF2B5EF4-FFF2-40B4-BE49-F238E27FC236}">
                <a16:creationId xmlns:a16="http://schemas.microsoft.com/office/drawing/2014/main" id="{06DA38CD-F2FC-7F4D-B98D-72CB44DD1809}"/>
              </a:ext>
              <a:ext uri="{C183D7F6-B498-43B3-948B-1728B52AA6E4}">
                <adec:decorative xmlns:adec="http://schemas.microsoft.com/office/drawing/2017/decorative" val="1"/>
              </a:ext>
            </a:extLst>
          </p:cNvPr>
          <p:cNvPicPr>
            <a:picLocks noChangeAspect="1"/>
          </p:cNvPicPr>
          <p:nvPr/>
        </p:nvPicPr>
        <p:blipFill rotWithShape="1">
          <a:blip r:embed="rId4"/>
          <a:srcRect l="63210"/>
          <a:stretch/>
        </p:blipFill>
        <p:spPr>
          <a:xfrm>
            <a:off x="7427490" y="544057"/>
            <a:ext cx="4761059" cy="5769889"/>
          </a:xfrm>
          <a:prstGeom prst="rect">
            <a:avLst/>
          </a:prstGeom>
        </p:spPr>
      </p:pic>
      <p:pic>
        <p:nvPicPr>
          <p:cNvPr id="3" name="Picture 2">
            <a:extLst>
              <a:ext uri="{FF2B5EF4-FFF2-40B4-BE49-F238E27FC236}">
                <a16:creationId xmlns:a16="http://schemas.microsoft.com/office/drawing/2014/main" id="{B1F2A125-0C7A-254C-BB23-99ECBF857AAB}"/>
              </a:ext>
              <a:ext uri="{C183D7F6-B498-43B3-948B-1728B52AA6E4}">
                <adec:decorative xmlns:adec="http://schemas.microsoft.com/office/drawing/2017/decorative" val="1"/>
              </a:ext>
            </a:extLst>
          </p:cNvPr>
          <p:cNvPicPr>
            <a:picLocks noChangeAspect="1"/>
          </p:cNvPicPr>
          <p:nvPr/>
        </p:nvPicPr>
        <p:blipFill rotWithShape="1">
          <a:blip r:embed="rId5"/>
          <a:srcRect r="31307" b="9786"/>
          <a:stretch/>
        </p:blipFill>
        <p:spPr>
          <a:xfrm>
            <a:off x="7724879" y="2028496"/>
            <a:ext cx="4465393" cy="4285449"/>
          </a:xfrm>
          <a:prstGeom prst="rect">
            <a:avLst/>
          </a:prstGeom>
        </p:spPr>
      </p:pic>
      <p:sp>
        <p:nvSpPr>
          <p:cNvPr id="2" name="Rectangle 1">
            <a:extLst>
              <a:ext uri="{FF2B5EF4-FFF2-40B4-BE49-F238E27FC236}">
                <a16:creationId xmlns:a16="http://schemas.microsoft.com/office/drawing/2014/main" id="{E4CD6CB8-D031-C147-8A4D-60EE5D8B4295}"/>
              </a:ext>
            </a:extLst>
          </p:cNvPr>
          <p:cNvSpPr/>
          <p:nvPr/>
        </p:nvSpPr>
        <p:spPr>
          <a:xfrm>
            <a:off x="2775752" y="6160100"/>
            <a:ext cx="3484197" cy="311985"/>
          </a:xfrm>
          <a:prstGeom prst="rect">
            <a:avLst/>
          </a:prstGeom>
        </p:spPr>
        <p:txBody>
          <a:bodyPr wrap="none">
            <a:spAutoFit/>
          </a:bodyPr>
          <a:lstStyle/>
          <a:p>
            <a:pPr defTabSz="914016">
              <a:defRPr/>
            </a:pPr>
            <a:r>
              <a:rPr lang="en-US" sz="1400">
                <a:solidFill>
                  <a:srgbClr val="000000"/>
                </a:solidFill>
                <a:latin typeface="Segoe UI"/>
                <a:hlinkClick r:id="rId6"/>
              </a:rPr>
              <a:t>https://github.com/Features/Codespaces</a:t>
            </a:r>
            <a:endParaRPr lang="en-US" sz="1400">
              <a:gradFill>
                <a:gsLst>
                  <a:gs pos="2917">
                    <a:srgbClr val="000000"/>
                  </a:gs>
                  <a:gs pos="30000">
                    <a:srgbClr val="000000"/>
                  </a:gs>
                </a:gsLst>
                <a:lin ang="5400000" scaled="0"/>
              </a:gradFill>
              <a:latin typeface="Segoe UI"/>
            </a:endParaRPr>
          </a:p>
        </p:txBody>
      </p:sp>
      <p:sp>
        <p:nvSpPr>
          <p:cNvPr id="5" name="TextBox 4">
            <a:extLst>
              <a:ext uri="{FF2B5EF4-FFF2-40B4-BE49-F238E27FC236}">
                <a16:creationId xmlns:a16="http://schemas.microsoft.com/office/drawing/2014/main" id="{EE3EE0F7-632C-794C-BDB9-51C0D48949B7}"/>
              </a:ext>
            </a:extLst>
          </p:cNvPr>
          <p:cNvSpPr txBox="1"/>
          <p:nvPr/>
        </p:nvSpPr>
        <p:spPr>
          <a:xfrm>
            <a:off x="4896091" y="2349661"/>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1207315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2" name="Title 1">
            <a:extLst>
              <a:ext uri="{FF2B5EF4-FFF2-40B4-BE49-F238E27FC236}">
                <a16:creationId xmlns:a16="http://schemas.microsoft.com/office/drawing/2014/main" id="{D2E86136-2DAA-4781-AAA2-FDB135A21C55}"/>
              </a:ext>
            </a:extLst>
          </p:cNvPr>
          <p:cNvSpPr>
            <a:spLocks noGrp="1"/>
          </p:cNvSpPr>
          <p:nvPr>
            <p:ph type="title" idx="4294967295"/>
          </p:nvPr>
        </p:nvSpPr>
        <p:spPr>
          <a:xfrm>
            <a:off x="495663" y="2170252"/>
            <a:ext cx="11018520" cy="553998"/>
          </a:xfrm>
        </p:spPr>
        <p:txBody>
          <a:bodyPr/>
          <a:lstStyle/>
          <a:p>
            <a:pPr rtl="0" eaLnBrk="1" fontAlgn="auto" latinLnBrk="0" hangingPunct="1"/>
            <a:r>
              <a:rPr lang="en-US" sz="3600" b="0" i="0" kern="1200" spc="-98" baseline="0">
                <a:ln>
                  <a:noFill/>
                </a:ln>
                <a:solidFill>
                  <a:srgbClr val="000000"/>
                </a:solidFill>
                <a:effectLst/>
                <a:latin typeface="Segoe UI Semibold" panose="020B0702040204020203" pitchFamily="34" charset="0"/>
                <a:ea typeface="+mn-ea"/>
                <a:cs typeface="Segoe UI" panose="020B0502040204020203" pitchFamily="34" charset="0"/>
              </a:rPr>
              <a:t>GitHub Copilot</a:t>
            </a:r>
            <a:endParaRPr lang="en-US">
              <a:effectLst/>
            </a:endParaRPr>
          </a:p>
          <a:p>
            <a:endParaRPr lang="en-US"/>
          </a:p>
        </p:txBody>
      </p:sp>
      <p:sp>
        <p:nvSpPr>
          <p:cNvPr id="22" name="Rectangle 21">
            <a:extLst>
              <a:ext uri="{FF2B5EF4-FFF2-40B4-BE49-F238E27FC236}">
                <a16:creationId xmlns:a16="http://schemas.microsoft.com/office/drawing/2014/main" id="{BE712350-2521-7249-A7CF-678B48C64253}"/>
              </a:ext>
            </a:extLst>
          </p:cNvPr>
          <p:cNvSpPr/>
          <p:nvPr/>
        </p:nvSpPr>
        <p:spPr>
          <a:xfrm>
            <a:off x="540532" y="2819436"/>
            <a:ext cx="4620568" cy="40011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Your AI pair programmer</a:t>
            </a:r>
          </a:p>
        </p:txBody>
      </p:sp>
      <p:sp>
        <p:nvSpPr>
          <p:cNvPr id="4638" name="Google Shape;4638;p826">
            <a:extLst>
              <a:ext uri="{C183D7F6-B498-43B3-948B-1728B52AA6E4}">
                <adec:decorative xmlns:adec="http://schemas.microsoft.com/office/drawing/2017/decorative" val="1"/>
              </a:ext>
            </a:extLst>
          </p:cNvPr>
          <p:cNvSpPr/>
          <p:nvPr/>
        </p:nvSpPr>
        <p:spPr>
          <a:xfrm>
            <a:off x="5181178" y="894"/>
            <a:ext cx="7009098" cy="6856400"/>
          </a:xfrm>
          <a:prstGeom prst="rect">
            <a:avLst/>
          </a:prstGeom>
          <a:solidFill>
            <a:srgbClr val="0078D3"/>
          </a:solidFill>
          <a:ln>
            <a:noFill/>
          </a:ln>
        </p:spPr>
        <p:txBody>
          <a:bodyPr spcFirstLastPara="1" wrap="square" lIns="182834" tIns="146267" rIns="182834" bIns="146267" anchor="t" anchorCtr="0">
            <a:noAutofit/>
          </a:bodyPr>
          <a:lstStyle/>
          <a:p>
            <a:pPr marL="0" marR="0" lvl="0" indent="0" algn="l" defTabSz="914367" rtl="0" eaLnBrk="1" fontAlgn="auto" latinLnBrk="0" hangingPunct="1">
              <a:lnSpc>
                <a:spcPct val="100000"/>
              </a:lnSpc>
              <a:spcBef>
                <a:spcPts val="0"/>
              </a:spcBef>
              <a:spcAft>
                <a:spcPts val="0"/>
              </a:spcAft>
              <a:buClrTx/>
              <a:buSzPts val="1500"/>
              <a:buFontTx/>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4645" name="Google Shape;4645;p826">
            <a:extLst>
              <a:ext uri="{C183D7F6-B498-43B3-948B-1728B52AA6E4}">
                <adec:decorative xmlns:adec="http://schemas.microsoft.com/office/drawing/2017/decorative" val="1"/>
              </a:ext>
            </a:extLst>
          </p:cNvPr>
          <p:cNvPicPr preferRelativeResize="0"/>
          <p:nvPr/>
        </p:nvPicPr>
        <p:blipFill rotWithShape="1">
          <a:blip r:embed="rId3">
            <a:alphaModFix/>
          </a:blip>
          <a:srcRect l="9280" t="14969" r="27885" b="6898"/>
          <a:stretch/>
        </p:blipFill>
        <p:spPr>
          <a:xfrm>
            <a:off x="5166740" y="0"/>
            <a:ext cx="7017895" cy="6858000"/>
          </a:xfrm>
          <a:prstGeom prst="rect">
            <a:avLst/>
          </a:prstGeom>
          <a:noFill/>
          <a:ln>
            <a:noFill/>
          </a:ln>
        </p:spPr>
      </p:pic>
      <p:sp>
        <p:nvSpPr>
          <p:cNvPr id="17" name="Rectangle 16">
            <a:extLst>
              <a:ext uri="{FF2B5EF4-FFF2-40B4-BE49-F238E27FC236}">
                <a16:creationId xmlns:a16="http://schemas.microsoft.com/office/drawing/2014/main" id="{2DF85766-6F24-9541-A627-8873401866E8}"/>
              </a:ext>
            </a:extLst>
          </p:cNvPr>
          <p:cNvSpPr/>
          <p:nvPr/>
        </p:nvSpPr>
        <p:spPr>
          <a:xfrm>
            <a:off x="486286" y="6259822"/>
            <a:ext cx="3865802" cy="258532"/>
          </a:xfrm>
          <a:prstGeom prst="rect">
            <a:avLst/>
          </a:prstGeom>
        </p:spPr>
        <p:txBody>
          <a:bodyPr wrap="none">
            <a:spAutoFit/>
          </a:bodyPr>
          <a:lstStyle/>
          <a:p>
            <a:pPr marL="0" marR="0" lvl="0" indent="0" algn="just"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4"/>
              </a:rPr>
              <a:t>Introducing GitHub Copilot: your AI pair programmer</a:t>
            </a:r>
            <a:endParaRPr kumimoji="0" lang="en-US" sz="1200" b="0" i="0" u="none" strike="noStrike" kern="1200" cap="none" spc="0" normalizeH="0" baseline="0" noProof="0">
              <a:ln>
                <a:noFill/>
              </a:ln>
              <a:solidFill>
                <a:srgbClr val="000000"/>
              </a:solidFill>
              <a:effectLst/>
              <a:uLnTx/>
              <a:uFillTx/>
              <a:latin typeface="Segoe UI"/>
              <a:ea typeface="+mn-ea"/>
              <a:cs typeface="Segoe UI"/>
            </a:endParaRPr>
          </a:p>
        </p:txBody>
      </p:sp>
      <p:pic>
        <p:nvPicPr>
          <p:cNvPr id="3" name="Picture 2">
            <a:extLst>
              <a:ext uri="{FF2B5EF4-FFF2-40B4-BE49-F238E27FC236}">
                <a16:creationId xmlns:a16="http://schemas.microsoft.com/office/drawing/2014/main" id="{A423F854-676B-46CF-B8DE-EEBA0F97CAA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663860" y="589011"/>
            <a:ext cx="7988574" cy="5624064"/>
          </a:xfrm>
          <a:prstGeom prst="rect">
            <a:avLst/>
          </a:prstGeom>
        </p:spPr>
      </p:pic>
    </p:spTree>
    <p:extLst>
      <p:ext uri="{BB962C8B-B14F-4D97-AF65-F5344CB8AC3E}">
        <p14:creationId xmlns:p14="http://schemas.microsoft.com/office/powerpoint/2010/main" val="16353820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2" name="Title 1">
            <a:extLst>
              <a:ext uri="{FF2B5EF4-FFF2-40B4-BE49-F238E27FC236}">
                <a16:creationId xmlns:a16="http://schemas.microsoft.com/office/drawing/2014/main" id="{EC1D8FCA-650D-4CFC-BD20-DD789E6674CE}"/>
              </a:ext>
            </a:extLst>
          </p:cNvPr>
          <p:cNvSpPr>
            <a:spLocks noGrp="1"/>
          </p:cNvSpPr>
          <p:nvPr>
            <p:ph type="title" idx="4294967295"/>
          </p:nvPr>
        </p:nvSpPr>
        <p:spPr>
          <a:xfrm>
            <a:off x="518816" y="2100809"/>
            <a:ext cx="11018520" cy="553998"/>
          </a:xfrm>
        </p:spPr>
        <p:txBody>
          <a:bodyPr/>
          <a:lstStyle/>
          <a:p>
            <a:pPr rtl="0" eaLnBrk="1" fontAlgn="auto" latinLnBrk="0" hangingPunct="1"/>
            <a:r>
              <a:rPr lang="en-US" sz="3600" b="0" i="0" kern="1200" spc="-98" baseline="0">
                <a:ln>
                  <a:noFill/>
                </a:ln>
                <a:solidFill>
                  <a:srgbClr val="000000"/>
                </a:solidFill>
                <a:effectLst/>
                <a:latin typeface="Segoe UI Semibold" panose="020B0702040204020203" pitchFamily="34" charset="0"/>
                <a:ea typeface="+mn-ea"/>
                <a:cs typeface="Segoe UI" panose="020B0502040204020203" pitchFamily="34" charset="0"/>
              </a:rPr>
              <a:t>Planning</a:t>
            </a:r>
            <a:endParaRPr lang="en-US">
              <a:effectLst/>
            </a:endParaRPr>
          </a:p>
          <a:p>
            <a:endParaRPr lang="en-US"/>
          </a:p>
        </p:txBody>
      </p:sp>
      <p:sp>
        <p:nvSpPr>
          <p:cNvPr id="22" name="Rectangle 21">
            <a:extLst>
              <a:ext uri="{FF2B5EF4-FFF2-40B4-BE49-F238E27FC236}">
                <a16:creationId xmlns:a16="http://schemas.microsoft.com/office/drawing/2014/main" id="{BE712350-2521-7249-A7CF-678B48C64253}"/>
              </a:ext>
            </a:extLst>
          </p:cNvPr>
          <p:cNvSpPr/>
          <p:nvPr/>
        </p:nvSpPr>
        <p:spPr>
          <a:xfrm>
            <a:off x="540532" y="2749993"/>
            <a:ext cx="4620568" cy="40011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Introducing the new GitHub Projects</a:t>
            </a:r>
          </a:p>
        </p:txBody>
      </p:sp>
      <p:sp>
        <p:nvSpPr>
          <p:cNvPr id="4638" name="Google Shape;4638;p826">
            <a:extLst>
              <a:ext uri="{C183D7F6-B498-43B3-948B-1728B52AA6E4}">
                <adec:decorative xmlns:adec="http://schemas.microsoft.com/office/drawing/2017/decorative" val="1"/>
              </a:ext>
            </a:extLst>
          </p:cNvPr>
          <p:cNvSpPr/>
          <p:nvPr/>
        </p:nvSpPr>
        <p:spPr>
          <a:xfrm>
            <a:off x="5181178" y="894"/>
            <a:ext cx="7009098" cy="6856400"/>
          </a:xfrm>
          <a:prstGeom prst="rect">
            <a:avLst/>
          </a:prstGeom>
          <a:solidFill>
            <a:srgbClr val="0078D3"/>
          </a:solidFill>
          <a:ln>
            <a:noFill/>
          </a:ln>
        </p:spPr>
        <p:txBody>
          <a:bodyPr spcFirstLastPara="1" wrap="square" lIns="182834" tIns="146267" rIns="182834" bIns="146267" anchor="t" anchorCtr="0">
            <a:noAutofit/>
          </a:bodyPr>
          <a:lstStyle/>
          <a:p>
            <a:pPr marL="0" marR="0" lvl="0" indent="0" algn="l" defTabSz="914367" rtl="0" eaLnBrk="1" fontAlgn="auto" latinLnBrk="0" hangingPunct="1">
              <a:lnSpc>
                <a:spcPct val="100000"/>
              </a:lnSpc>
              <a:spcBef>
                <a:spcPts val="0"/>
              </a:spcBef>
              <a:spcAft>
                <a:spcPts val="0"/>
              </a:spcAft>
              <a:buClrTx/>
              <a:buSzPts val="1500"/>
              <a:buFontTx/>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4645" name="Google Shape;4645;p826">
            <a:extLst>
              <a:ext uri="{C183D7F6-B498-43B3-948B-1728B52AA6E4}">
                <adec:decorative xmlns:adec="http://schemas.microsoft.com/office/drawing/2017/decorative" val="1"/>
              </a:ext>
            </a:extLst>
          </p:cNvPr>
          <p:cNvPicPr preferRelativeResize="0"/>
          <p:nvPr/>
        </p:nvPicPr>
        <p:blipFill rotWithShape="1">
          <a:blip r:embed="rId3">
            <a:alphaModFix/>
          </a:blip>
          <a:srcRect l="9280" t="14969" r="27885" b="6898"/>
          <a:stretch/>
        </p:blipFill>
        <p:spPr>
          <a:xfrm>
            <a:off x="5166740" y="0"/>
            <a:ext cx="7017895" cy="6858000"/>
          </a:xfrm>
          <a:prstGeom prst="rect">
            <a:avLst/>
          </a:prstGeom>
          <a:noFill/>
          <a:ln>
            <a:noFill/>
          </a:ln>
        </p:spPr>
      </p:pic>
      <p:pic>
        <p:nvPicPr>
          <p:cNvPr id="3" name="Picture 2">
            <a:extLst>
              <a:ext uri="{FF2B5EF4-FFF2-40B4-BE49-F238E27FC236}">
                <a16:creationId xmlns:a16="http://schemas.microsoft.com/office/drawing/2014/main" id="{A423F854-676B-46CF-B8DE-EEBA0F97CAA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680564" y="589011"/>
            <a:ext cx="9496798" cy="5624064"/>
          </a:xfrm>
          <a:prstGeom prst="rect">
            <a:avLst/>
          </a:prstGeom>
        </p:spPr>
      </p:pic>
      <p:sp>
        <p:nvSpPr>
          <p:cNvPr id="17" name="Rectangle 16">
            <a:extLst>
              <a:ext uri="{FF2B5EF4-FFF2-40B4-BE49-F238E27FC236}">
                <a16:creationId xmlns:a16="http://schemas.microsoft.com/office/drawing/2014/main" id="{2DF85766-6F24-9541-A627-8873401866E8}"/>
              </a:ext>
            </a:extLst>
          </p:cNvPr>
          <p:cNvSpPr/>
          <p:nvPr/>
        </p:nvSpPr>
        <p:spPr>
          <a:xfrm>
            <a:off x="540532" y="6259822"/>
            <a:ext cx="3757311" cy="258532"/>
          </a:xfrm>
          <a:prstGeom prst="rect">
            <a:avLst/>
          </a:prstGeom>
        </p:spPr>
        <p:txBody>
          <a:bodyPr wrap="none">
            <a:spAutoFit/>
          </a:bodyPr>
          <a:lstStyle/>
          <a:p>
            <a:pPr marL="0" marR="0" lvl="0" indent="0" algn="just"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5"/>
              </a:rPr>
              <a:t>Introducing the new GitHub Issues | The GitHub Blog</a:t>
            </a:r>
            <a:endParaRPr kumimoji="0" lang="en-US" sz="1200" b="0" i="0" u="none" strike="noStrike" kern="1200" cap="none" spc="0" normalizeH="0" baseline="0" noProof="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9376803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4"/>
        <p:cNvGrpSpPr/>
        <p:nvPr/>
      </p:nvGrpSpPr>
      <p:grpSpPr>
        <a:xfrm>
          <a:off x="0" y="0"/>
          <a:ext cx="0" cy="0"/>
          <a:chOff x="0" y="0"/>
          <a:chExt cx="0" cy="0"/>
        </a:xfrm>
      </p:grpSpPr>
      <p:sp>
        <p:nvSpPr>
          <p:cNvPr id="3235" name="Google Shape;3235;p443"/>
          <p:cNvSpPr txBox="1">
            <a:spLocks noGrp="1"/>
          </p:cNvSpPr>
          <p:nvPr>
            <p:ph type="title"/>
          </p:nvPr>
        </p:nvSpPr>
        <p:spPr>
          <a:xfrm>
            <a:off x="589830" y="458044"/>
            <a:ext cx="11306792" cy="553843"/>
          </a:xfrm>
          <a:prstGeom prst="rect">
            <a:avLst/>
          </a:prstGeom>
          <a:noFill/>
          <a:ln>
            <a:noFill/>
          </a:ln>
        </p:spPr>
        <p:txBody>
          <a:bodyPr spcFirstLastPara="1" vert="horz" wrap="square" lIns="0" tIns="0" rIns="0" bIns="0" rtlCol="0" anchor="t" anchorCtr="0">
            <a:noAutofit/>
          </a:bodyPr>
          <a:lstStyle/>
          <a:p>
            <a:pPr algn="ctr">
              <a:buClr>
                <a:srgbClr val="000000"/>
              </a:buClr>
              <a:buSzPts val="2700"/>
            </a:pPr>
            <a:r>
              <a:rPr lang="en" b="1">
                <a:solidFill>
                  <a:srgbClr val="000000"/>
                </a:solidFill>
                <a:latin typeface="Segoe UI Semibold" panose="020B0702040204020203" pitchFamily="34" charset="0"/>
                <a:ea typeface="Proxima Nova"/>
                <a:cs typeface="Segoe UI Semibold" panose="020B0702040204020203" pitchFamily="34" charset="0"/>
                <a:sym typeface="Proxima Nova"/>
              </a:rPr>
              <a:t>What Does this Mean for Azure DevOps? </a:t>
            </a:r>
            <a:endParaRPr b="1">
              <a:latin typeface="Segoe UI Semibold" panose="020B0702040204020203" pitchFamily="34" charset="0"/>
              <a:ea typeface="Proxima Nova"/>
              <a:cs typeface="Segoe UI Semibold" panose="020B0702040204020203" pitchFamily="34" charset="0"/>
              <a:sym typeface="Proxima Nova"/>
            </a:endParaRPr>
          </a:p>
        </p:txBody>
      </p:sp>
      <p:sp>
        <p:nvSpPr>
          <p:cNvPr id="3236" name="Google Shape;3236;p443"/>
          <p:cNvSpPr txBox="1"/>
          <p:nvPr/>
        </p:nvSpPr>
        <p:spPr>
          <a:xfrm>
            <a:off x="716927" y="1302972"/>
            <a:ext cx="10758148" cy="5444511"/>
          </a:xfrm>
          <a:prstGeom prst="rect">
            <a:avLst/>
          </a:prstGeom>
          <a:noFill/>
          <a:ln>
            <a:noFill/>
          </a:ln>
        </p:spPr>
        <p:txBody>
          <a:bodyPr spcFirstLastPara="1" wrap="square" lIns="0" tIns="0" rIns="0" bIns="0" anchor="t" anchorCtr="0">
            <a:noAutofit/>
          </a:bodyPr>
          <a:lstStyle/>
          <a:p>
            <a:pPr defTabSz="1218701">
              <a:lnSpc>
                <a:spcPct val="114000"/>
              </a:lnSpc>
              <a:buClr>
                <a:srgbClr val="0078D4"/>
              </a:buClr>
              <a:buSzPts val="2400"/>
              <a:defRPr/>
            </a:pPr>
            <a:r>
              <a:rPr lang="en" sz="2665" b="1" kern="0">
                <a:solidFill>
                  <a:srgbClr val="0078D4"/>
                </a:solidFill>
                <a:latin typeface="Segoe UI Semibold" panose="020B0702040204020203" pitchFamily="34" charset="0"/>
                <a:ea typeface="Proxima Nova"/>
                <a:cs typeface="Segoe UI Semibold" panose="020B0702040204020203" pitchFamily="34" charset="0"/>
                <a:sym typeface="Proxima Nova"/>
              </a:rPr>
              <a:t>Microsoft is fully committed to Azure DevOps </a:t>
            </a:r>
            <a:endParaRPr sz="933" b="1" kern="0">
              <a:solidFill>
                <a:srgbClr val="000000"/>
              </a:solidFill>
              <a:latin typeface="Segoe UI Semibold" panose="020B0702040204020203" pitchFamily="34" charset="0"/>
              <a:ea typeface="Proxima Nova"/>
              <a:cs typeface="Segoe UI Semibold" panose="020B0702040204020203" pitchFamily="34" charset="0"/>
              <a:sym typeface="Proxima Nova"/>
            </a:endParaRPr>
          </a:p>
          <a:p>
            <a:pPr defTabSz="1218701">
              <a:lnSpc>
                <a:spcPct val="114000"/>
              </a:lnSpc>
              <a:buClr>
                <a:srgbClr val="000000"/>
              </a:buClr>
              <a:buSzPts val="2700"/>
              <a:defRPr/>
            </a:pPr>
            <a:endParaRPr sz="1333" b="1" kern="0">
              <a:solidFill>
                <a:srgbClr val="000000"/>
              </a:solidFill>
              <a:latin typeface="Proxima Nova"/>
              <a:ea typeface="Proxima Nova"/>
              <a:cs typeface="Proxima Nova"/>
              <a:sym typeface="Proxima Nova"/>
            </a:endParaRPr>
          </a:p>
          <a:p>
            <a:pPr defTabSz="1218701">
              <a:lnSpc>
                <a:spcPct val="114000"/>
              </a:lnSpc>
              <a:buClr>
                <a:srgbClr val="0078D4"/>
              </a:buClr>
              <a:buSzPts val="2400"/>
              <a:defRPr/>
            </a:pPr>
            <a:r>
              <a:rPr lang="en" sz="2665" b="1" kern="0">
                <a:solidFill>
                  <a:srgbClr val="0078D4"/>
                </a:solidFill>
                <a:latin typeface="Segoe UI Semibold" panose="020B0702040204020203" pitchFamily="34" charset="0"/>
                <a:ea typeface="Proxima Nova"/>
                <a:cs typeface="Segoe UI Semibold" panose="020B0702040204020203" pitchFamily="34" charset="0"/>
                <a:sym typeface="Proxima Nova"/>
              </a:rPr>
              <a:t>Strategic investments in GitHub </a:t>
            </a:r>
            <a:endParaRPr sz="2665" b="1" kern="0">
              <a:solidFill>
                <a:srgbClr val="0078D4"/>
              </a:solidFill>
              <a:latin typeface="Segoe UI Semibold" panose="020B0702040204020203" pitchFamily="34" charset="0"/>
              <a:ea typeface="Proxima Nova"/>
              <a:cs typeface="Segoe UI Semibold" panose="020B0702040204020203" pitchFamily="34" charset="0"/>
              <a:sym typeface="Proxima Nova"/>
            </a:endParaRPr>
          </a:p>
          <a:p>
            <a:pPr defTabSz="1218701">
              <a:lnSpc>
                <a:spcPct val="114000"/>
              </a:lnSpc>
              <a:buClr>
                <a:srgbClr val="000000"/>
              </a:buClr>
              <a:buSzPts val="1800"/>
              <a:defRPr/>
            </a:pPr>
            <a:endParaRPr sz="1333" kern="0">
              <a:solidFill>
                <a:srgbClr val="000000"/>
              </a:solidFill>
              <a:latin typeface="Proxima Nova"/>
              <a:ea typeface="Proxima Nova"/>
              <a:cs typeface="Proxima Nova"/>
              <a:sym typeface="Proxima Nova"/>
            </a:endParaRPr>
          </a:p>
          <a:p>
            <a:pPr defTabSz="1218701">
              <a:lnSpc>
                <a:spcPct val="114000"/>
              </a:lnSpc>
              <a:buClr>
                <a:srgbClr val="0078D4"/>
              </a:buClr>
              <a:buSzPts val="2400"/>
              <a:defRPr/>
            </a:pPr>
            <a:r>
              <a:rPr lang="en" sz="2665" b="1" kern="0">
                <a:solidFill>
                  <a:srgbClr val="0078D4"/>
                </a:solidFill>
                <a:latin typeface="Segoe UI Semibold" panose="020B0702040204020203" pitchFamily="34" charset="0"/>
                <a:ea typeface="Proxima Nova"/>
                <a:cs typeface="Segoe UI Semibold" panose="020B0702040204020203" pitchFamily="34" charset="0"/>
                <a:sym typeface="Proxima Nova"/>
              </a:rPr>
              <a:t>Our commitments to you</a:t>
            </a:r>
            <a:endParaRPr sz="2665" b="1" kern="0">
              <a:solidFill>
                <a:srgbClr val="0078D4"/>
              </a:solidFill>
              <a:latin typeface="Segoe UI Semibold" panose="020B0702040204020203" pitchFamily="34" charset="0"/>
              <a:ea typeface="Proxima Nova"/>
              <a:cs typeface="Segoe UI Semibold" panose="020B0702040204020203" pitchFamily="34" charset="0"/>
              <a:sym typeface="Proxima Nova"/>
            </a:endParaRPr>
          </a:p>
          <a:p>
            <a:pPr marL="342768" indent="-342768" defTabSz="1218701">
              <a:lnSpc>
                <a:spcPct val="114000"/>
              </a:lnSpc>
              <a:buClr>
                <a:srgbClr val="000000"/>
              </a:buClr>
              <a:buSzPts val="1800"/>
              <a:buFont typeface="Arial" panose="020B0604020202020204" pitchFamily="34" charset="0"/>
              <a:buChar char="•"/>
              <a:defRPr/>
            </a:pPr>
            <a:endParaRPr lang="en-US" sz="1866" kern="0">
              <a:solidFill>
                <a:srgbClr val="000000"/>
              </a:solidFill>
              <a:latin typeface="Segoe UI" panose="020B0502040204020203" pitchFamily="34" charset="0"/>
              <a:ea typeface="Proxima Nova"/>
              <a:cs typeface="Segoe UI" panose="020B0502040204020203" pitchFamily="34" charset="0"/>
              <a:sym typeface="Proxima Nova"/>
            </a:endParaRPr>
          </a:p>
          <a:p>
            <a:pPr marL="342768" indent="-342768" defTabSz="1218701">
              <a:lnSpc>
                <a:spcPct val="114000"/>
              </a:lnSpc>
              <a:buClr>
                <a:srgbClr val="000000"/>
              </a:buClr>
              <a:buSzPts val="1800"/>
              <a:buFont typeface="Arial" panose="020B0604020202020204" pitchFamily="34" charset="0"/>
              <a:buChar char="•"/>
              <a:defRPr/>
            </a:pPr>
            <a:r>
              <a:rPr lang="en-US" sz="1866" kern="0">
                <a:solidFill>
                  <a:srgbClr val="000000"/>
                </a:solidFill>
                <a:latin typeface="Segoe UI" panose="020B0502040204020203" pitchFamily="34" charset="0"/>
                <a:ea typeface="Proxima Nova"/>
                <a:cs typeface="Segoe UI" panose="020B0502040204020203" pitchFamily="34" charset="0"/>
                <a:sym typeface="Proxima Nova"/>
              </a:rPr>
              <a:t>Integration between GitHub Enterprise and Azure DevOps services</a:t>
            </a:r>
          </a:p>
          <a:p>
            <a:pPr marL="342768" indent="-342768" defTabSz="1218701">
              <a:lnSpc>
                <a:spcPct val="114000"/>
              </a:lnSpc>
              <a:buClr>
                <a:srgbClr val="000000"/>
              </a:buClr>
              <a:buSzPts val="1800"/>
              <a:buFont typeface="Arial" panose="020B0604020202020204" pitchFamily="34" charset="0"/>
              <a:buChar char="•"/>
              <a:defRPr/>
            </a:pPr>
            <a:endParaRPr lang="en-US" sz="1866" kern="0">
              <a:solidFill>
                <a:srgbClr val="000000"/>
              </a:solidFill>
              <a:latin typeface="Segoe UI" panose="020B0502040204020203" pitchFamily="34" charset="0"/>
              <a:ea typeface="Proxima Nova"/>
              <a:cs typeface="Segoe UI" panose="020B0502040204020203" pitchFamily="34" charset="0"/>
              <a:sym typeface="Proxima Nova"/>
            </a:endParaRPr>
          </a:p>
          <a:p>
            <a:pPr marL="342768" indent="-342768" defTabSz="1218701">
              <a:lnSpc>
                <a:spcPct val="114000"/>
              </a:lnSpc>
              <a:buClr>
                <a:srgbClr val="000000"/>
              </a:buClr>
              <a:buSzPts val="1800"/>
              <a:buFont typeface="Arial" panose="020B0604020202020204" pitchFamily="34" charset="0"/>
              <a:buChar char="•"/>
              <a:defRPr/>
            </a:pPr>
            <a:r>
              <a:rPr lang="en-US" sz="1866" kern="0">
                <a:solidFill>
                  <a:srgbClr val="000000"/>
                </a:solidFill>
                <a:latin typeface="Segoe UI" panose="020B0502040204020203" pitchFamily="34" charset="0"/>
                <a:ea typeface="Proxima Nova"/>
                <a:cs typeface="Segoe UI" panose="020B0502040204020203" pitchFamily="34" charset="0"/>
                <a:sym typeface="Proxima Nova"/>
              </a:rPr>
              <a:t>Integration between GitHub and Azure</a:t>
            </a:r>
          </a:p>
          <a:p>
            <a:pPr marL="342768" indent="-342768" defTabSz="1218701">
              <a:lnSpc>
                <a:spcPct val="114000"/>
              </a:lnSpc>
              <a:buClr>
                <a:srgbClr val="000000"/>
              </a:buClr>
              <a:buSzPts val="1800"/>
              <a:buFont typeface="Arial" panose="020B0604020202020204" pitchFamily="34" charset="0"/>
              <a:buChar char="•"/>
              <a:defRPr/>
            </a:pPr>
            <a:endParaRPr lang="en-US" sz="1866" kern="0">
              <a:solidFill>
                <a:srgbClr val="000000"/>
              </a:solidFill>
              <a:latin typeface="Segoe UI" panose="020B0502040204020203" pitchFamily="34" charset="0"/>
              <a:ea typeface="Proxima Nova"/>
              <a:cs typeface="Segoe UI" panose="020B0502040204020203" pitchFamily="34" charset="0"/>
              <a:sym typeface="Proxima Nova"/>
            </a:endParaRPr>
          </a:p>
          <a:p>
            <a:pPr marL="342768" indent="-342768" defTabSz="1218701">
              <a:lnSpc>
                <a:spcPct val="114000"/>
              </a:lnSpc>
              <a:buClr>
                <a:srgbClr val="000000"/>
              </a:buClr>
              <a:buSzPts val="1800"/>
              <a:buFont typeface="Arial" panose="020B0604020202020204" pitchFamily="34" charset="0"/>
              <a:buChar char="•"/>
              <a:defRPr/>
            </a:pPr>
            <a:r>
              <a:rPr lang="en-US" sz="1866" kern="0">
                <a:solidFill>
                  <a:srgbClr val="000000"/>
                </a:solidFill>
                <a:latin typeface="Segoe UI" panose="020B0502040204020203" pitchFamily="34" charset="0"/>
                <a:ea typeface="Proxima Nova"/>
                <a:cs typeface="Segoe UI" panose="020B0502040204020203" pitchFamily="34" charset="0"/>
                <a:sym typeface="Proxima Nova"/>
              </a:rPr>
              <a:t>Make it easier to acquire both products together</a:t>
            </a:r>
          </a:p>
          <a:p>
            <a:pPr marL="342768" indent="-342768" defTabSz="1218701">
              <a:lnSpc>
                <a:spcPct val="114000"/>
              </a:lnSpc>
              <a:buClr>
                <a:srgbClr val="000000"/>
              </a:buClr>
              <a:buSzPts val="1800"/>
              <a:buFont typeface="Arial" panose="020B0604020202020204" pitchFamily="34" charset="0"/>
              <a:buChar char="•"/>
              <a:defRPr/>
            </a:pPr>
            <a:endParaRPr lang="en-US" sz="1866" kern="0">
              <a:solidFill>
                <a:srgbClr val="000000"/>
              </a:solidFill>
              <a:latin typeface="Segoe UI" panose="020B0502040204020203" pitchFamily="34" charset="0"/>
              <a:ea typeface="Proxima Nova"/>
              <a:cs typeface="Segoe UI" panose="020B0502040204020203" pitchFamily="34" charset="0"/>
              <a:sym typeface="Proxima Nova"/>
            </a:endParaRPr>
          </a:p>
          <a:p>
            <a:pPr marL="342768" indent="-342768" defTabSz="1218701">
              <a:lnSpc>
                <a:spcPct val="114000"/>
              </a:lnSpc>
              <a:buClr>
                <a:srgbClr val="000000"/>
              </a:buClr>
              <a:buSzPts val="1800"/>
              <a:buFont typeface="Arial" panose="020B0604020202020204" pitchFamily="34" charset="0"/>
              <a:buChar char="•"/>
              <a:defRPr/>
            </a:pPr>
            <a:r>
              <a:rPr lang="en-US" sz="1866" kern="0">
                <a:solidFill>
                  <a:srgbClr val="000000"/>
                </a:solidFill>
                <a:latin typeface="Segoe UI" panose="020B0502040204020203" pitchFamily="34" charset="0"/>
                <a:ea typeface="Proxima Nova"/>
                <a:cs typeface="Segoe UI" panose="020B0502040204020203" pitchFamily="34" charset="0"/>
                <a:sym typeface="Proxima Nova"/>
              </a:rPr>
              <a:t>Comprehensive set of tools to move to GitHub</a:t>
            </a:r>
            <a:endParaRPr sz="2665" b="1" kern="0">
              <a:solidFill>
                <a:srgbClr val="0078D4"/>
              </a:solidFill>
              <a:latin typeface="Proxima Nova"/>
              <a:ea typeface="Proxima Nova"/>
              <a:cs typeface="Proxima Nova"/>
              <a:sym typeface="Proxima Nova"/>
            </a:endParaRPr>
          </a:p>
          <a:p>
            <a:pPr defTabSz="1218701">
              <a:lnSpc>
                <a:spcPct val="114000"/>
              </a:lnSpc>
              <a:buClr>
                <a:srgbClr val="000000"/>
              </a:buClr>
              <a:buSzPts val="1500"/>
              <a:defRPr/>
            </a:pPr>
            <a:endParaRPr sz="1467" kern="0">
              <a:solidFill>
                <a:srgbClr val="000000"/>
              </a:solidFill>
              <a:latin typeface="Proxima Nova"/>
              <a:ea typeface="Proxima Nova"/>
              <a:cs typeface="Proxima Nova"/>
              <a:sym typeface="Proxima Nova"/>
            </a:endParaRPr>
          </a:p>
          <a:p>
            <a:pPr defTabSz="1218701">
              <a:lnSpc>
                <a:spcPct val="114000"/>
              </a:lnSpc>
              <a:buClr>
                <a:srgbClr val="000000"/>
              </a:buClr>
              <a:buSzPts val="1500"/>
              <a:defRPr/>
            </a:pPr>
            <a:endParaRPr sz="1467" kern="0">
              <a:solidFill>
                <a:srgbClr val="000000"/>
              </a:solidFill>
              <a:latin typeface="Proxima Nova"/>
              <a:ea typeface="Proxima Nova"/>
              <a:cs typeface="Proxima Nova"/>
              <a:sym typeface="Proxima Nova"/>
            </a:endParaRPr>
          </a:p>
        </p:txBody>
      </p:sp>
      <p:sp>
        <p:nvSpPr>
          <p:cNvPr id="2" name="Footer Placeholder 5">
            <a:extLst>
              <a:ext uri="{FF2B5EF4-FFF2-40B4-BE49-F238E27FC236}">
                <a16:creationId xmlns:a16="http://schemas.microsoft.com/office/drawing/2014/main" id="{28110EE4-8F90-984E-AB14-D4961F6221AB}"/>
              </a:ext>
            </a:extLst>
          </p:cNvPr>
          <p:cNvSpPr txBox="1">
            <a:spLocks/>
          </p:cNvSpPr>
          <p:nvPr/>
        </p:nvSpPr>
        <p:spPr>
          <a:xfrm>
            <a:off x="-504075" y="6493342"/>
            <a:ext cx="4114839" cy="364173"/>
          </a:xfrm>
          <a:prstGeom prst="rect">
            <a:avLst/>
          </a:prstGeom>
        </p:spPr>
        <p:txBody>
          <a:bodyPr vert="horz" lIns="89642" tIns="44821" rIns="89642" bIns="44821" rtlCol="0" anchor="ctr"/>
          <a:lstStyle>
            <a:defPPr>
              <a:defRPr lang="en-US"/>
            </a:defPPr>
            <a:lvl1pPr marL="0" algn="ctr" defTabSz="932688" rtl="0" eaLnBrk="1" latinLnBrk="0" hangingPunct="1">
              <a:defRPr sz="800" kern="1200" baseline="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r>
              <a:rPr lang="en-US" sz="882"/>
              <a:t>MICROSOFT CONFIDENTIAL – SHARED UNDER NDA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236">
                                            <p:txEl>
                                              <p:pRg st="0" end="0"/>
                                            </p:txEl>
                                          </p:spTgt>
                                        </p:tgtEl>
                                        <p:attrNameLst>
                                          <p:attrName>style.visibility</p:attrName>
                                        </p:attrNameLst>
                                      </p:cBhvr>
                                      <p:to>
                                        <p:strVal val="visible"/>
                                      </p:to>
                                    </p:set>
                                    <p:anim calcmode="lin" valueType="num">
                                      <p:cBhvr additive="base">
                                        <p:cTn id="7" dur="500" fill="hold"/>
                                        <p:tgtEl>
                                          <p:spTgt spid="32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36">
                                            <p:txEl>
                                              <p:pRg st="2" end="2"/>
                                            </p:txEl>
                                          </p:spTgt>
                                        </p:tgtEl>
                                        <p:attrNameLst>
                                          <p:attrName>style.visibility</p:attrName>
                                        </p:attrNameLst>
                                      </p:cBhvr>
                                      <p:to>
                                        <p:strVal val="visible"/>
                                      </p:to>
                                    </p:set>
                                    <p:anim calcmode="lin" valueType="num">
                                      <p:cBhvr additive="base">
                                        <p:cTn id="13" dur="500" fill="hold"/>
                                        <p:tgtEl>
                                          <p:spTgt spid="323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36">
                                            <p:txEl>
                                              <p:pRg st="4" end="4"/>
                                            </p:txEl>
                                          </p:spTgt>
                                        </p:tgtEl>
                                        <p:attrNameLst>
                                          <p:attrName>style.visibility</p:attrName>
                                        </p:attrNameLst>
                                      </p:cBhvr>
                                      <p:to>
                                        <p:strVal val="visible"/>
                                      </p:to>
                                    </p:set>
                                    <p:anim calcmode="lin" valueType="num">
                                      <p:cBhvr additive="base">
                                        <p:cTn id="19" dur="500" fill="hold"/>
                                        <p:tgtEl>
                                          <p:spTgt spid="323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3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236">
                                            <p:txEl>
                                              <p:pRg st="6" end="6"/>
                                            </p:txEl>
                                          </p:spTgt>
                                        </p:tgtEl>
                                        <p:attrNameLst>
                                          <p:attrName>style.visibility</p:attrName>
                                        </p:attrNameLst>
                                      </p:cBhvr>
                                      <p:to>
                                        <p:strVal val="visible"/>
                                      </p:to>
                                    </p:set>
                                    <p:anim calcmode="lin" valueType="num">
                                      <p:cBhvr additive="base">
                                        <p:cTn id="23" dur="500" fill="hold"/>
                                        <p:tgtEl>
                                          <p:spTgt spid="3236">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36">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36">
                                            <p:txEl>
                                              <p:pRg st="8" end="8"/>
                                            </p:txEl>
                                          </p:spTgt>
                                        </p:tgtEl>
                                        <p:attrNameLst>
                                          <p:attrName>style.visibility</p:attrName>
                                        </p:attrNameLst>
                                      </p:cBhvr>
                                      <p:to>
                                        <p:strVal val="visible"/>
                                      </p:to>
                                    </p:set>
                                    <p:anim calcmode="lin" valueType="num">
                                      <p:cBhvr additive="base">
                                        <p:cTn id="27" dur="500" fill="hold"/>
                                        <p:tgtEl>
                                          <p:spTgt spid="3236">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36">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36">
                                            <p:txEl>
                                              <p:pRg st="10" end="10"/>
                                            </p:txEl>
                                          </p:spTgt>
                                        </p:tgtEl>
                                        <p:attrNameLst>
                                          <p:attrName>style.visibility</p:attrName>
                                        </p:attrNameLst>
                                      </p:cBhvr>
                                      <p:to>
                                        <p:strVal val="visible"/>
                                      </p:to>
                                    </p:set>
                                    <p:anim calcmode="lin" valueType="num">
                                      <p:cBhvr additive="base">
                                        <p:cTn id="31" dur="500" fill="hold"/>
                                        <p:tgtEl>
                                          <p:spTgt spid="3236">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36">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236">
                                            <p:txEl>
                                              <p:pRg st="12" end="12"/>
                                            </p:txEl>
                                          </p:spTgt>
                                        </p:tgtEl>
                                        <p:attrNameLst>
                                          <p:attrName>style.visibility</p:attrName>
                                        </p:attrNameLst>
                                      </p:cBhvr>
                                      <p:to>
                                        <p:strVal val="visible"/>
                                      </p:to>
                                    </p:set>
                                    <p:anim calcmode="lin" valueType="num">
                                      <p:cBhvr additive="base">
                                        <p:cTn id="35" dur="500" fill="hold"/>
                                        <p:tgtEl>
                                          <p:spTgt spid="3236">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3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8036-3CF6-284B-9CA7-F3078806A159}"/>
              </a:ext>
            </a:extLst>
          </p:cNvPr>
          <p:cNvSpPr>
            <a:spLocks noGrp="1"/>
          </p:cNvSpPr>
          <p:nvPr>
            <p:ph type="title"/>
          </p:nvPr>
        </p:nvSpPr>
        <p:spPr>
          <a:xfrm>
            <a:off x="588263" y="2979539"/>
            <a:ext cx="4167887" cy="553998"/>
          </a:xfrm>
        </p:spPr>
        <p:txBody>
          <a:bodyPr/>
          <a:lstStyle/>
          <a:p>
            <a:r>
              <a:rPr lang="en-US"/>
              <a:t>Lab time</a:t>
            </a:r>
          </a:p>
        </p:txBody>
      </p:sp>
      <p:pic>
        <p:nvPicPr>
          <p:cNvPr id="7" name="Picture 6">
            <a:extLst>
              <a:ext uri="{FF2B5EF4-FFF2-40B4-BE49-F238E27FC236}">
                <a16:creationId xmlns:a16="http://schemas.microsoft.com/office/drawing/2014/main" id="{947208B7-C7E7-FC4A-8566-B1935ED601A5}"/>
              </a:ext>
            </a:extLst>
          </p:cNvPr>
          <p:cNvPicPr>
            <a:picLocks noChangeAspect="1"/>
          </p:cNvPicPr>
          <p:nvPr/>
        </p:nvPicPr>
        <p:blipFill>
          <a:blip r:embed="rId3"/>
          <a:stretch>
            <a:fillRect/>
          </a:stretch>
        </p:blipFill>
        <p:spPr>
          <a:xfrm>
            <a:off x="2844773" y="1713893"/>
            <a:ext cx="8758964" cy="3639288"/>
          </a:xfrm>
          <a:prstGeom prst="rect">
            <a:avLst/>
          </a:prstGeom>
        </p:spPr>
      </p:pic>
    </p:spTree>
    <p:extLst>
      <p:ext uri="{BB962C8B-B14F-4D97-AF65-F5344CB8AC3E}">
        <p14:creationId xmlns:p14="http://schemas.microsoft.com/office/powerpoint/2010/main" val="3506576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DevOps Lab</a:t>
            </a:r>
          </a:p>
        </p:txBody>
      </p:sp>
      <p:pic>
        <p:nvPicPr>
          <p:cNvPr id="9" name="Graphic 8">
            <a:extLst>
              <a:ext uri="{FF2B5EF4-FFF2-40B4-BE49-F238E27FC236}">
                <a16:creationId xmlns:a16="http://schemas.microsoft.com/office/drawing/2014/main" id="{DC07F460-9448-44C2-9424-ED2CF73D29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5111" y="2286981"/>
            <a:ext cx="1548626" cy="1548626"/>
          </a:xfrm>
          <a:prstGeom prst="rect">
            <a:avLst/>
          </a:prstGeom>
        </p:spPr>
      </p:pic>
      <p:sp>
        <p:nvSpPr>
          <p:cNvPr id="12" name="TextBox 11">
            <a:extLst>
              <a:ext uri="{FF2B5EF4-FFF2-40B4-BE49-F238E27FC236}">
                <a16:creationId xmlns:a16="http://schemas.microsoft.com/office/drawing/2014/main" id="{6488FBCC-B404-49F4-B983-AC7288A8E86E}"/>
              </a:ext>
            </a:extLst>
          </p:cNvPr>
          <p:cNvSpPr txBox="1"/>
          <p:nvPr/>
        </p:nvSpPr>
        <p:spPr>
          <a:xfrm>
            <a:off x="9831242" y="1786309"/>
            <a:ext cx="1854482" cy="276999"/>
          </a:xfrm>
          <a:prstGeom prst="rect">
            <a:avLst/>
          </a:prstGeom>
        </p:spPr>
        <p:txBody>
          <a:bodyPr wrap="none" lIns="0" tIns="0" rIns="0" bIns="0" rtlCol="0" anchor="t" anchorCtr="0">
            <a:spAutoFit/>
          </a:bodyPr>
          <a:lstStyle/>
          <a:p>
            <a:pPr algn="ctr"/>
            <a:r>
              <a:rPr lang="en-US"/>
              <a:t>Azure App Service</a:t>
            </a:r>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822938"/>
            <a:ext cx="7820567" cy="523220"/>
          </a:xfrm>
          <a:prstGeom prst="rect">
            <a:avLst/>
          </a:prstGeom>
          <a:noFill/>
        </p:spPr>
        <p:txBody>
          <a:bodyPr wrap="square">
            <a:spAutoFit/>
          </a:bodyPr>
          <a:lstStyle/>
          <a:p>
            <a:pPr algn="ctr"/>
            <a:r>
              <a:rPr lang="en-US" sz="2800">
                <a:hlinkClick r:id="rId5"/>
              </a:rPr>
              <a:t>aka.ms/azuredevdaylabs/</a:t>
            </a:r>
            <a:r>
              <a:rPr lang="en-US" sz="2800" err="1">
                <a:hlinkClick r:id="rId5"/>
              </a:rPr>
              <a:t>devops</a:t>
            </a:r>
            <a:endParaRPr lang="en-US" sz="2800"/>
          </a:p>
        </p:txBody>
      </p:sp>
      <p:grpSp>
        <p:nvGrpSpPr>
          <p:cNvPr id="10" name="Group 9">
            <a:extLst>
              <a:ext uri="{FF2B5EF4-FFF2-40B4-BE49-F238E27FC236}">
                <a16:creationId xmlns:a16="http://schemas.microsoft.com/office/drawing/2014/main" id="{49B34FAA-E9C2-4788-B87E-B012C68F2A5B}"/>
              </a:ext>
            </a:extLst>
          </p:cNvPr>
          <p:cNvGrpSpPr/>
          <p:nvPr/>
        </p:nvGrpSpPr>
        <p:grpSpPr>
          <a:xfrm>
            <a:off x="685918" y="3479569"/>
            <a:ext cx="2986715" cy="3158977"/>
            <a:chOff x="525538" y="1283361"/>
            <a:chExt cx="2986715" cy="3158977"/>
          </a:xfrm>
        </p:grpSpPr>
        <p:pic>
          <p:nvPicPr>
            <p:cNvPr id="11" name="Picture 10" descr="Icon&#10;&#10;Description automatically generated">
              <a:extLst>
                <a:ext uri="{FF2B5EF4-FFF2-40B4-BE49-F238E27FC236}">
                  <a16:creationId xmlns:a16="http://schemas.microsoft.com/office/drawing/2014/main" id="{D66FE61E-479B-4C85-8BB0-CB5168AE3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3" name="TextBox 12">
              <a:extLst>
                <a:ext uri="{FF2B5EF4-FFF2-40B4-BE49-F238E27FC236}">
                  <a16:creationId xmlns:a16="http://schemas.microsoft.com/office/drawing/2014/main" id="{6CC6CDE7-345D-4761-B767-A87755521F50}"/>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a:solidFill>
                    <a:schemeClr val="accent3"/>
                  </a:solidFill>
                </a:rPr>
                <a:t>Azure Dev Day</a:t>
              </a:r>
            </a:p>
          </p:txBody>
        </p:sp>
      </p:grpSp>
      <p:sp>
        <p:nvSpPr>
          <p:cNvPr id="17" name="TextBox 16">
            <a:extLst>
              <a:ext uri="{FF2B5EF4-FFF2-40B4-BE49-F238E27FC236}">
                <a16:creationId xmlns:a16="http://schemas.microsoft.com/office/drawing/2014/main" id="{69938E63-6576-43E7-9834-EFB5383F4D54}"/>
              </a:ext>
            </a:extLst>
          </p:cNvPr>
          <p:cNvSpPr txBox="1"/>
          <p:nvPr/>
        </p:nvSpPr>
        <p:spPr>
          <a:xfrm>
            <a:off x="5090552" y="1782153"/>
            <a:ext cx="1284133" cy="271613"/>
          </a:xfrm>
          <a:prstGeom prst="rect">
            <a:avLst/>
          </a:prstGeom>
        </p:spPr>
        <p:txBody>
          <a:bodyPr wrap="none" lIns="0" tIns="0" rIns="0" bIns="0" rtlCol="0" anchor="t" anchorCtr="0">
            <a:spAutoFit/>
          </a:bodyPr>
          <a:lstStyle/>
          <a:p>
            <a:pPr algn="ctr"/>
            <a:r>
              <a:rPr lang="en-US"/>
              <a:t>GitHub Repo</a:t>
            </a:r>
          </a:p>
        </p:txBody>
      </p:sp>
      <p:pic>
        <p:nvPicPr>
          <p:cNvPr id="1028" name="Picture 4">
            <a:extLst>
              <a:ext uri="{FF2B5EF4-FFF2-40B4-BE49-F238E27FC236}">
                <a16:creationId xmlns:a16="http://schemas.microsoft.com/office/drawing/2014/main" id="{47ADF302-CA67-4ADE-A4CA-E783EC14A650}"/>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58304" y="2286981"/>
            <a:ext cx="1548626" cy="15486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AA876AF-B505-4986-B56D-9810CDB9FB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8857" y="2053766"/>
            <a:ext cx="2184326" cy="218432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7D68541-66DC-4EB6-8A2D-A0F6A74DC0FD}"/>
              </a:ext>
            </a:extLst>
          </p:cNvPr>
          <p:cNvSpPr txBox="1"/>
          <p:nvPr/>
        </p:nvSpPr>
        <p:spPr>
          <a:xfrm>
            <a:off x="7449104" y="1782152"/>
            <a:ext cx="1510029" cy="271613"/>
          </a:xfrm>
          <a:prstGeom prst="rect">
            <a:avLst/>
          </a:prstGeom>
        </p:spPr>
        <p:txBody>
          <a:bodyPr wrap="none" lIns="0" tIns="0" rIns="0" bIns="0" rtlCol="0" anchor="t" anchorCtr="0">
            <a:spAutoFit/>
          </a:bodyPr>
          <a:lstStyle/>
          <a:p>
            <a:pPr algn="ctr"/>
            <a:r>
              <a:rPr lang="en-US"/>
              <a:t>GitHub Actions</a:t>
            </a:r>
          </a:p>
        </p:txBody>
      </p:sp>
      <p:cxnSp>
        <p:nvCxnSpPr>
          <p:cNvPr id="25" name="Straight Arrow Connector 24">
            <a:extLst>
              <a:ext uri="{FF2B5EF4-FFF2-40B4-BE49-F238E27FC236}">
                <a16:creationId xmlns:a16="http://schemas.microsoft.com/office/drawing/2014/main" id="{FD576D06-D01D-4ABA-B2B8-6DCB7722B997}"/>
              </a:ext>
            </a:extLst>
          </p:cNvPr>
          <p:cNvCxnSpPr>
            <a:cxnSpLocks/>
            <a:stCxn id="1028" idx="3"/>
          </p:cNvCxnSpPr>
          <p:nvPr/>
        </p:nvCxnSpPr>
        <p:spPr>
          <a:xfrm>
            <a:off x="6506930" y="3061294"/>
            <a:ext cx="1095349" cy="0"/>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CF7B7B-F73C-4DBD-A82D-5312A83620EC}"/>
              </a:ext>
            </a:extLst>
          </p:cNvPr>
          <p:cNvCxnSpPr>
            <a:cxnSpLocks/>
            <a:endCxn id="9" idx="1"/>
          </p:cNvCxnSpPr>
          <p:nvPr/>
        </p:nvCxnSpPr>
        <p:spPr>
          <a:xfrm>
            <a:off x="8959133" y="3061294"/>
            <a:ext cx="1095978" cy="0"/>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4042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C09090B-C0C8-413F-B0CA-C133B2013329}"/>
              </a:ext>
            </a:extLst>
          </p:cNvPr>
          <p:cNvSpPr txBox="1"/>
          <p:nvPr/>
        </p:nvSpPr>
        <p:spPr>
          <a:xfrm>
            <a:off x="8271642" y="3062088"/>
            <a:ext cx="378372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Get the latest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articles, documentation, and events from Microsoft.Source—the curated monthly developer community newsletter. </a:t>
            </a: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Stay at the forefront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Get notified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Learn what you want</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sp>
        <p:nvSpPr>
          <p:cNvPr id="35" name="Title 1">
            <a:extLst>
              <a:ext uri="{FF2B5EF4-FFF2-40B4-BE49-F238E27FC236}">
                <a16:creationId xmlns:a16="http://schemas.microsoft.com/office/drawing/2014/main" id="{5B7E4A86-4965-4A91-A994-DFDC1AE6B8FF}"/>
              </a:ext>
            </a:extLst>
          </p:cNvPr>
          <p:cNvSpPr>
            <a:spLocks noGrp="1"/>
          </p:cNvSpPr>
          <p:nvPr>
            <p:ph type="title"/>
          </p:nvPr>
        </p:nvSpPr>
        <p:spPr>
          <a:xfrm>
            <a:off x="8271642" y="173420"/>
            <a:ext cx="3783724" cy="738664"/>
          </a:xfrm>
        </p:spPr>
        <p:txBody>
          <a:bodyPr/>
          <a:lstStyle/>
          <a:p>
            <a:r>
              <a:rPr lang="en-US" sz="2400">
                <a:solidFill>
                  <a:schemeClr val="accent1"/>
                </a:solidFill>
              </a:rPr>
              <a:t>Sign up for Microsoft.Source</a:t>
            </a:r>
          </a:p>
        </p:txBody>
      </p:sp>
      <p:sp>
        <p:nvSpPr>
          <p:cNvPr id="37" name="TextBox 36">
            <a:extLst>
              <a:ext uri="{FF2B5EF4-FFF2-40B4-BE49-F238E27FC236}">
                <a16:creationId xmlns:a16="http://schemas.microsoft.com/office/drawing/2014/main" id="{9D07D8C1-953D-4383-9BAF-03EADBAAA1D3}"/>
              </a:ext>
            </a:extLst>
          </p:cNvPr>
          <p:cNvSpPr txBox="1"/>
          <p:nvPr/>
        </p:nvSpPr>
        <p:spPr>
          <a:xfrm>
            <a:off x="8271642" y="1202256"/>
            <a:ext cx="378372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2424"/>
                </a:solidFill>
                <a:effectLst/>
                <a:uLnTx/>
                <a:uFillTx/>
                <a:latin typeface="Segoe UI" panose="020B0502040204020203" pitchFamily="34" charset="0"/>
                <a:ea typeface="+mn-ea"/>
                <a:cs typeface="+mn-cs"/>
              </a:rPr>
              <a:t>Receive a regular digest of relevant technical content, events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a:solidFill>
                <a:srgbClr val="24242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2424"/>
                </a:solidFill>
                <a:effectLst/>
                <a:uLnTx/>
                <a:uFillTx/>
                <a:latin typeface="Segoe UI" panose="020B0502040204020203" pitchFamily="34" charset="0"/>
                <a:ea typeface="+mn-ea"/>
                <a:cs typeface="+mn-cs"/>
              </a:rPr>
              <a:t>Get the best of the newest resources, tools and guidance to help developers quickly build and deploy on Azure</a:t>
            </a:r>
          </a:p>
        </p:txBody>
      </p:sp>
      <p:pic>
        <p:nvPicPr>
          <p:cNvPr id="41" name="Graphic 40">
            <a:extLst>
              <a:ext uri="{FF2B5EF4-FFF2-40B4-BE49-F238E27FC236}">
                <a16:creationId xmlns:a16="http://schemas.microsoft.com/office/drawing/2014/main" id="{8CCC7DBB-11E4-4CD3-9698-CD132C47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159" y="4493249"/>
            <a:ext cx="1769808" cy="1769808"/>
          </a:xfrm>
          <a:prstGeom prst="rect">
            <a:avLst/>
          </a:prstGeom>
        </p:spPr>
      </p:pic>
      <p:pic>
        <p:nvPicPr>
          <p:cNvPr id="43" name="Picture 42" descr="Logo&#10;&#10;Description automatically generated">
            <a:extLst>
              <a:ext uri="{FF2B5EF4-FFF2-40B4-BE49-F238E27FC236}">
                <a16:creationId xmlns:a16="http://schemas.microsoft.com/office/drawing/2014/main" id="{DB4F5873-D710-40F0-96D4-A568A9FC138E}"/>
              </a:ext>
            </a:extLst>
          </p:cNvPr>
          <p:cNvPicPr>
            <a:picLocks noChangeAspect="1"/>
          </p:cNvPicPr>
          <p:nvPr/>
        </p:nvPicPr>
        <p:blipFill>
          <a:blip r:embed="rId4"/>
          <a:stretch>
            <a:fillRect/>
          </a:stretch>
        </p:blipFill>
        <p:spPr>
          <a:xfrm>
            <a:off x="10119774" y="5929213"/>
            <a:ext cx="2072226" cy="928787"/>
          </a:xfrm>
          <a:prstGeom prst="rect">
            <a:avLst/>
          </a:prstGeom>
        </p:spPr>
      </p:pic>
      <p:sp>
        <p:nvSpPr>
          <p:cNvPr id="10" name="Text Placeholder 2">
            <a:extLst>
              <a:ext uri="{FF2B5EF4-FFF2-40B4-BE49-F238E27FC236}">
                <a16:creationId xmlns:a16="http://schemas.microsoft.com/office/drawing/2014/main" id="{A4A7C19B-A674-49F6-8495-E2032523B281}"/>
              </a:ext>
            </a:extLst>
          </p:cNvPr>
          <p:cNvSpPr txBox="1">
            <a:spLocks/>
          </p:cNvSpPr>
          <p:nvPr/>
        </p:nvSpPr>
        <p:spPr>
          <a:xfrm>
            <a:off x="586609" y="1524950"/>
            <a:ext cx="6667500" cy="485579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solidFill>
                  <a:schemeClr val="bg1"/>
                </a:solidFill>
              </a:rPr>
              <a:t>Please fill out the Azure Dev Day Survey!</a:t>
            </a:r>
          </a:p>
          <a:p>
            <a:pPr marL="0" indent="0">
              <a:buFont typeface="Wingdings" panose="05000000000000000000" pitchFamily="2" charset="2"/>
              <a:buNone/>
            </a:pPr>
            <a:r>
              <a:rPr lang="en-US" sz="2000" b="1">
                <a:solidFill>
                  <a:schemeClr val="accent1"/>
                </a:solidFill>
                <a:hlinkClick r:id="rId5" tooltip="https://aka.ms/azuredevdaysurvey">
                  <a:extLst>
                    <a:ext uri="{A12FA001-AC4F-418D-AE19-62706E023703}">
                      <ahyp:hlinkClr xmlns:ahyp="http://schemas.microsoft.com/office/drawing/2018/hyperlinkcolor" val="tx"/>
                    </a:ext>
                  </a:extLst>
                </a:hlinkClick>
              </a:rPr>
              <a:t>aka.ms/azuredevdaysurvey</a:t>
            </a:r>
            <a:endParaRPr lang="en-US" sz="2000" b="1">
              <a:solidFill>
                <a:schemeClr val="accent1"/>
              </a:solidFill>
            </a:endParaRPr>
          </a:p>
          <a:p>
            <a:pPr marL="0" indent="0">
              <a:buFont typeface="Wingdings" panose="05000000000000000000" pitchFamily="2" charset="2"/>
              <a:buNone/>
            </a:pPr>
            <a:endParaRPr lang="en-US" sz="2000" i="1">
              <a:solidFill>
                <a:schemeClr val="bg1"/>
              </a:solidFill>
              <a:latin typeface="Segoe UI" panose="020B0502040204020203" pitchFamily="34" charset="0"/>
            </a:endParaRPr>
          </a:p>
          <a:p>
            <a:pPr marL="0" indent="0">
              <a:buFont typeface="Wingdings" panose="05000000000000000000" pitchFamily="2" charset="2"/>
              <a:buNone/>
            </a:pPr>
            <a:r>
              <a:rPr lang="en-US" sz="2000">
                <a:solidFill>
                  <a:schemeClr val="bg1"/>
                </a:solidFill>
                <a:latin typeface="Segoe UI" panose="020B0502040204020203" pitchFamily="34" charset="0"/>
              </a:rPr>
              <a:t>And visit our event content page to access lab materials, presentations and more about the Microsoft Build Conference!</a:t>
            </a:r>
          </a:p>
          <a:p>
            <a:pPr marL="0" indent="0">
              <a:buFont typeface="Wingdings" panose="05000000000000000000" pitchFamily="2" charset="2"/>
              <a:buNone/>
            </a:pPr>
            <a:r>
              <a:rPr lang="en-US" sz="2000" b="1">
                <a:solidFill>
                  <a:schemeClr val="bg1"/>
                </a:solidFill>
                <a:latin typeface="Segoe UI" panose="020B0502040204020203" pitchFamily="34" charset="0"/>
                <a:hlinkClick r:id="rId6"/>
              </a:rPr>
              <a:t>aka.ms/azuredevdaycontent</a:t>
            </a:r>
            <a:endParaRPr lang="en-US" sz="2000" b="1">
              <a:solidFill>
                <a:schemeClr val="bg1"/>
              </a:solidFill>
              <a:latin typeface="Segoe UI" panose="020B0502040204020203" pitchFamily="34" charset="0"/>
            </a:endParaRPr>
          </a:p>
        </p:txBody>
      </p:sp>
      <p:sp>
        <p:nvSpPr>
          <p:cNvPr id="11" name="Title 1">
            <a:extLst>
              <a:ext uri="{FF2B5EF4-FFF2-40B4-BE49-F238E27FC236}">
                <a16:creationId xmlns:a16="http://schemas.microsoft.com/office/drawing/2014/main" id="{BC9E1A30-ECF7-47C5-8A9C-A0B2154E7B21}"/>
              </a:ext>
            </a:extLst>
          </p:cNvPr>
          <p:cNvSpPr txBox="1">
            <a:spLocks/>
          </p:cNvSpPr>
          <p:nvPr/>
        </p:nvSpPr>
        <p:spPr>
          <a:xfrm>
            <a:off x="588263" y="457200"/>
            <a:ext cx="69859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6118514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6005"/>
        <p:cNvGrpSpPr/>
        <p:nvPr/>
      </p:nvGrpSpPr>
      <p:grpSpPr>
        <a:xfrm>
          <a:off x="0" y="0"/>
          <a:ext cx="0" cy="0"/>
          <a:chOff x="0" y="0"/>
          <a:chExt cx="0" cy="0"/>
        </a:xfrm>
      </p:grpSpPr>
      <p:sp>
        <p:nvSpPr>
          <p:cNvPr id="4" name="Title 3">
            <a:extLst>
              <a:ext uri="{FF2B5EF4-FFF2-40B4-BE49-F238E27FC236}">
                <a16:creationId xmlns:a16="http://schemas.microsoft.com/office/drawing/2014/main" id="{72556E96-8C1B-4626-B28D-46F8B0279A06}"/>
              </a:ext>
            </a:extLst>
          </p:cNvPr>
          <p:cNvSpPr>
            <a:spLocks noGrp="1"/>
          </p:cNvSpPr>
          <p:nvPr>
            <p:ph type="title"/>
          </p:nvPr>
        </p:nvSpPr>
        <p:spPr/>
        <p:txBody>
          <a:bodyPr/>
          <a:lstStyle/>
          <a:p>
            <a:pPr rtl="0" eaLnBrk="1" fontAlgn="auto" latinLnBrk="0" hangingPunct="1"/>
            <a:r>
              <a:rPr lang="en-US" sz="3600" b="0" i="0" kern="1200" spc="-98" baseline="0">
                <a:ln>
                  <a:noFill/>
                </a:ln>
                <a:solidFill>
                  <a:srgbClr val="000000"/>
                </a:solidFill>
                <a:effectLst/>
                <a:latin typeface="Segoe UI Semibold" panose="020B0702040204020203" pitchFamily="34" charset="0"/>
                <a:ea typeface="+mn-ea"/>
                <a:cs typeface="Segoe UI" panose="020B0502040204020203" pitchFamily="34" charset="0"/>
              </a:rPr>
              <a:t>GitHub Enterprise Foundation</a:t>
            </a:r>
            <a:endParaRPr lang="en-US">
              <a:effectLst/>
            </a:endParaRPr>
          </a:p>
          <a:p>
            <a:endParaRPr lang="en-US"/>
          </a:p>
        </p:txBody>
      </p:sp>
      <p:sp>
        <p:nvSpPr>
          <p:cNvPr id="6009" name="Google Shape;6009;p1085"/>
          <p:cNvSpPr txBox="1"/>
          <p:nvPr/>
        </p:nvSpPr>
        <p:spPr>
          <a:xfrm>
            <a:off x="1574697" y="3873067"/>
            <a:ext cx="1905200" cy="542400"/>
          </a:xfrm>
          <a:prstGeom prst="rect">
            <a:avLst/>
          </a:prstGeom>
          <a:noFill/>
          <a:ln>
            <a:noFill/>
          </a:ln>
        </p:spPr>
        <p:txBody>
          <a:bodyPr spcFirstLastPara="1" wrap="square" lIns="9533" tIns="9533" rIns="9533" bIns="9533"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800" b="1" i="0" u="none" strike="noStrike" kern="1200" cap="none" spc="0" normalizeH="0" baseline="0" noProof="0">
                <a:ln>
                  <a:noFill/>
                </a:ln>
                <a:solidFill>
                  <a:srgbClr val="000000"/>
                </a:solidFill>
                <a:effectLst/>
                <a:uLnTx/>
                <a:uFillTx/>
                <a:latin typeface="Segoe UI"/>
                <a:ea typeface="Helvetica Neue"/>
                <a:cs typeface="Helvetica Neue"/>
                <a:sym typeface="Helvetica Neue"/>
              </a:rPr>
              <a:t>GitHub Enterprise Server</a:t>
            </a:r>
            <a:endParaRPr kumimoji="0" sz="1600" b="0" i="0" u="none" strike="noStrike" kern="1200" cap="none" spc="0" normalizeH="0" baseline="0" noProof="0">
              <a:ln>
                <a:noFill/>
              </a:ln>
              <a:solidFill>
                <a:srgbClr val="000000"/>
              </a:solidFill>
              <a:effectLst/>
              <a:uLnTx/>
              <a:uFillTx/>
              <a:latin typeface="Segoe UI"/>
              <a:ea typeface="+mn-ea"/>
              <a:cs typeface="+mn-cs"/>
            </a:endParaRPr>
          </a:p>
        </p:txBody>
      </p:sp>
      <p:sp>
        <p:nvSpPr>
          <p:cNvPr id="6010" name="Google Shape;6010;p1085"/>
          <p:cNvSpPr txBox="1"/>
          <p:nvPr/>
        </p:nvSpPr>
        <p:spPr>
          <a:xfrm>
            <a:off x="933829" y="4583996"/>
            <a:ext cx="3208800" cy="1278400"/>
          </a:xfrm>
          <a:prstGeom prst="rect">
            <a:avLst/>
          </a:prstGeom>
          <a:noFill/>
          <a:ln>
            <a:noFill/>
          </a:ln>
        </p:spPr>
        <p:txBody>
          <a:bodyPr spcFirstLastPara="1" wrap="square" lIns="121900" tIns="121900" rIns="121900" bIns="1219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 sz="1467" b="1" i="0" u="none" strike="noStrike" kern="1200" cap="none" spc="0" normalizeH="0" baseline="0" noProof="0">
                <a:ln>
                  <a:noFill/>
                </a:ln>
                <a:solidFill>
                  <a:srgbClr val="000000"/>
                </a:solidFill>
                <a:effectLst/>
                <a:uLnTx/>
                <a:uFillTx/>
                <a:latin typeface="Segoe UI"/>
                <a:ea typeface="Helvetica Neue"/>
                <a:cs typeface="Helvetica Neue"/>
                <a:sym typeface="Helvetica Neue"/>
              </a:rPr>
              <a:t>Self-managed &amp; Flexible</a:t>
            </a:r>
            <a:endParaRPr kumimoji="0" sz="1467"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15000"/>
              </a:lnSpc>
              <a:spcBef>
                <a:spcPts val="1333"/>
              </a:spcBef>
              <a:spcAft>
                <a:spcPts val="0"/>
              </a:spcAft>
              <a:buClrTx/>
              <a:buSzTx/>
              <a:buFontTx/>
              <a:buNone/>
              <a:tabLst/>
              <a:defRPr/>
            </a:pPr>
            <a:r>
              <a:rPr kumimoji="0" lang="en" sz="1200" b="0" i="0" u="none" strike="noStrike" kern="1200" cap="none" spc="0" normalizeH="0" baseline="0" noProof="0">
                <a:ln>
                  <a:noFill/>
                </a:ln>
                <a:solidFill>
                  <a:srgbClr val="000000"/>
                </a:solidFill>
                <a:effectLst/>
                <a:uLnTx/>
                <a:uFillTx/>
                <a:latin typeface="Segoe UI"/>
                <a:ea typeface="Helvetica Neue"/>
                <a:cs typeface="Helvetica Neue"/>
                <a:sym typeface="Helvetica Neue"/>
              </a:rPr>
              <a:t>Reliable and scalable solution packaged for self-managed deployments. Provides maximum flexibility and ease of operations.</a:t>
            </a:r>
            <a:endParaRPr kumimoji="0" sz="1467" b="0" i="0" u="none" strike="noStrike" kern="1200" cap="none" spc="0" normalizeH="0" baseline="0" noProof="0">
              <a:ln>
                <a:noFill/>
              </a:ln>
              <a:solidFill>
                <a:srgbClr val="000000"/>
              </a:solidFill>
              <a:effectLst/>
              <a:uLnTx/>
              <a:uFillTx/>
              <a:latin typeface="Segoe UI"/>
              <a:ea typeface="+mn-ea"/>
              <a:cs typeface="+mn-cs"/>
            </a:endParaRPr>
          </a:p>
        </p:txBody>
      </p:sp>
      <p:sp>
        <p:nvSpPr>
          <p:cNvPr id="6007" name="Google Shape;6007;p1085"/>
          <p:cNvSpPr txBox="1"/>
          <p:nvPr/>
        </p:nvSpPr>
        <p:spPr>
          <a:xfrm>
            <a:off x="8634276" y="3873067"/>
            <a:ext cx="1905200" cy="542400"/>
          </a:xfrm>
          <a:prstGeom prst="rect">
            <a:avLst/>
          </a:prstGeom>
          <a:noFill/>
          <a:ln>
            <a:noFill/>
          </a:ln>
        </p:spPr>
        <p:txBody>
          <a:bodyPr spcFirstLastPara="1" wrap="square" lIns="9533" tIns="9533" rIns="9533" bIns="9533"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800" b="1" i="0" u="none" strike="noStrike" kern="1200" cap="none" spc="0" normalizeH="0" baseline="0" noProof="0">
                <a:ln>
                  <a:noFill/>
                </a:ln>
                <a:solidFill>
                  <a:srgbClr val="000000"/>
                </a:solidFill>
                <a:effectLst/>
                <a:uLnTx/>
                <a:uFillTx/>
                <a:latin typeface="Segoe UI"/>
                <a:ea typeface="Helvetica Neue"/>
                <a:cs typeface="Helvetica Neue"/>
                <a:sym typeface="Helvetica Neue"/>
              </a:rPr>
              <a:t>GitHub Enterprise Cloud</a:t>
            </a:r>
            <a:endParaRPr kumimoji="0" sz="1600" b="0" i="0" u="none" strike="noStrike" kern="1200" cap="none" spc="0" normalizeH="0" baseline="0" noProof="0">
              <a:ln>
                <a:noFill/>
              </a:ln>
              <a:solidFill>
                <a:srgbClr val="000000"/>
              </a:solidFill>
              <a:effectLst/>
              <a:uLnTx/>
              <a:uFillTx/>
              <a:latin typeface="Segoe UI"/>
              <a:ea typeface="+mn-ea"/>
              <a:cs typeface="+mn-cs"/>
            </a:endParaRPr>
          </a:p>
        </p:txBody>
      </p:sp>
      <p:sp>
        <p:nvSpPr>
          <p:cNvPr id="6008" name="Google Shape;6008;p1085"/>
          <p:cNvSpPr txBox="1"/>
          <p:nvPr/>
        </p:nvSpPr>
        <p:spPr>
          <a:xfrm>
            <a:off x="8052229" y="4583996"/>
            <a:ext cx="3120000" cy="1278400"/>
          </a:xfrm>
          <a:prstGeom prst="rect">
            <a:avLst/>
          </a:prstGeom>
          <a:noFill/>
          <a:ln>
            <a:noFill/>
          </a:ln>
        </p:spPr>
        <p:txBody>
          <a:bodyPr spcFirstLastPara="1" wrap="square" lIns="121900" tIns="121900" rIns="121900" bIns="1219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 sz="1467" b="1" i="0" u="none" strike="noStrike" kern="1200" cap="none" spc="0" normalizeH="0" baseline="0" noProof="0">
                <a:ln>
                  <a:noFill/>
                </a:ln>
                <a:solidFill>
                  <a:srgbClr val="000000"/>
                </a:solidFill>
                <a:effectLst/>
                <a:uLnTx/>
                <a:uFillTx/>
                <a:latin typeface="Segoe UI"/>
                <a:ea typeface="Helvetica Neue"/>
                <a:cs typeface="Helvetica Neue"/>
                <a:sym typeface="Helvetica Neue"/>
              </a:rPr>
              <a:t>Convenient &amp; Reliable </a:t>
            </a:r>
            <a:endParaRPr kumimoji="0" sz="1467"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15000"/>
              </a:lnSpc>
              <a:spcBef>
                <a:spcPts val="1333"/>
              </a:spcBef>
              <a:spcAft>
                <a:spcPts val="0"/>
              </a:spcAft>
              <a:buClrTx/>
              <a:buSzTx/>
              <a:buFontTx/>
              <a:buNone/>
              <a:tabLst/>
              <a:defRPr/>
            </a:pPr>
            <a:r>
              <a:rPr kumimoji="0" lang="en" sz="1200" b="0" i="0" u="none" strike="noStrike" kern="1200" cap="none" spc="0" normalizeH="0" baseline="0" noProof="0">
                <a:ln>
                  <a:noFill/>
                </a:ln>
                <a:solidFill>
                  <a:srgbClr val="000000"/>
                </a:solidFill>
                <a:effectLst/>
                <a:uLnTx/>
                <a:uFillTx/>
                <a:latin typeface="Segoe UI"/>
                <a:ea typeface="Helvetica Neue"/>
                <a:cs typeface="Helvetica Neue"/>
                <a:sym typeface="Helvetica Neue"/>
              </a:rPr>
              <a:t>Maximum convenience for fast growing enterprises. Multi-tenant, highly available service with 99.95% uptime.</a:t>
            </a:r>
            <a:endParaRPr kumimoji="0" sz="1467" b="0" i="0" u="none" strike="noStrike" kern="1200" cap="none" spc="0" normalizeH="0" baseline="0" noProof="0">
              <a:ln>
                <a:noFill/>
              </a:ln>
              <a:solidFill>
                <a:srgbClr val="000000"/>
              </a:solidFill>
              <a:effectLst/>
              <a:uLnTx/>
              <a:uFillTx/>
              <a:latin typeface="Segoe UI"/>
              <a:ea typeface="+mn-ea"/>
              <a:cs typeface="+mn-cs"/>
            </a:endParaRPr>
          </a:p>
        </p:txBody>
      </p:sp>
      <p:sp>
        <p:nvSpPr>
          <p:cNvPr id="6012" name="Google Shape;6012;p1085"/>
          <p:cNvSpPr txBox="1"/>
          <p:nvPr/>
        </p:nvSpPr>
        <p:spPr>
          <a:xfrm>
            <a:off x="4859062" y="3873067"/>
            <a:ext cx="2448476" cy="542400"/>
          </a:xfrm>
          <a:prstGeom prst="rect">
            <a:avLst/>
          </a:prstGeom>
          <a:noFill/>
          <a:ln>
            <a:noFill/>
          </a:ln>
        </p:spPr>
        <p:txBody>
          <a:bodyPr spcFirstLastPara="1" wrap="square" lIns="9533" tIns="9533" rIns="9533" bIns="9533"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800" b="1" i="0" u="none" strike="noStrike" kern="1200" cap="none" spc="0" normalizeH="0" baseline="0" noProof="0">
                <a:ln>
                  <a:noFill/>
                </a:ln>
                <a:solidFill>
                  <a:srgbClr val="000000"/>
                </a:solidFill>
                <a:effectLst/>
                <a:uLnTx/>
                <a:uFillTx/>
                <a:latin typeface="Segoe UI"/>
                <a:ea typeface="Helvetica Neue"/>
                <a:cs typeface="Helvetica Neue"/>
                <a:sym typeface="Helvetica Neue"/>
              </a:rPr>
              <a:t>GitHub</a:t>
            </a:r>
            <a:r>
              <a:rPr kumimoji="0" lang="en" sz="1800" b="1" i="0" u="none" strike="noStrike" kern="1200" cap="none" spc="0" normalizeH="0" noProof="0">
                <a:ln>
                  <a:noFill/>
                </a:ln>
                <a:solidFill>
                  <a:srgbClr val="000000"/>
                </a:solidFill>
                <a:effectLst/>
                <a:uLnTx/>
                <a:uFillTx/>
                <a:latin typeface="Segoe UI"/>
                <a:ea typeface="Helvetica Neue"/>
                <a:cs typeface="Helvetica Neue"/>
                <a:sym typeface="Helvetica Neue"/>
              </a:rPr>
              <a:t> </a:t>
            </a:r>
            <a:r>
              <a:rPr kumimoji="0" lang="en" sz="1800" b="1" i="0" u="none" strike="noStrike" kern="1200" cap="none" spc="0" normalizeH="0" baseline="0" noProof="0">
                <a:ln>
                  <a:noFill/>
                </a:ln>
                <a:solidFill>
                  <a:srgbClr val="000000"/>
                </a:solidFill>
                <a:effectLst/>
                <a:uLnTx/>
                <a:uFillTx/>
                <a:latin typeface="Segoe UI"/>
                <a:ea typeface="Helvetica Neue"/>
                <a:cs typeface="Helvetica Neue"/>
                <a:sym typeface="Helvetica Neue"/>
              </a:rPr>
              <a:t>AE</a:t>
            </a:r>
            <a:endParaRPr kumimoji="0" sz="1600" b="0" i="0" u="none" strike="noStrike" kern="1200" cap="none" spc="0" normalizeH="0" baseline="0" noProof="0">
              <a:ln>
                <a:noFill/>
              </a:ln>
              <a:solidFill>
                <a:srgbClr val="000000"/>
              </a:solidFill>
              <a:effectLst/>
              <a:uLnTx/>
              <a:uFillTx/>
              <a:latin typeface="Segoe UI"/>
              <a:ea typeface="+mn-ea"/>
              <a:cs typeface="+mn-cs"/>
            </a:endParaRPr>
          </a:p>
        </p:txBody>
      </p:sp>
      <p:sp>
        <p:nvSpPr>
          <p:cNvPr id="6011" name="Google Shape;6011;p1085"/>
          <p:cNvSpPr txBox="1"/>
          <p:nvPr/>
        </p:nvSpPr>
        <p:spPr>
          <a:xfrm>
            <a:off x="4411529" y="4589767"/>
            <a:ext cx="3208800" cy="1703200"/>
          </a:xfrm>
          <a:prstGeom prst="rect">
            <a:avLst/>
          </a:prstGeom>
          <a:noFill/>
          <a:ln>
            <a:noFill/>
          </a:ln>
        </p:spPr>
        <p:txBody>
          <a:bodyPr spcFirstLastPara="1" wrap="square" lIns="121900" tIns="121900" rIns="121900" bIns="1219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 sz="1467" b="1" i="0" u="none" strike="noStrike" kern="1200" cap="none" spc="0" normalizeH="0" baseline="0" noProof="0">
                <a:ln>
                  <a:noFill/>
                </a:ln>
                <a:solidFill>
                  <a:srgbClr val="000000"/>
                </a:solidFill>
                <a:effectLst/>
                <a:uLnTx/>
                <a:uFillTx/>
                <a:latin typeface="Segoe UI"/>
                <a:ea typeface="Helvetica Neue"/>
                <a:cs typeface="Helvetica Neue"/>
                <a:sym typeface="Helvetica Neue"/>
              </a:rPr>
              <a:t>Secure &amp; Fully Managed</a:t>
            </a:r>
            <a:endParaRPr kumimoji="0" sz="1467"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15000"/>
              </a:lnSpc>
              <a:spcBef>
                <a:spcPts val="1333"/>
              </a:spcBef>
              <a:spcAft>
                <a:spcPts val="0"/>
              </a:spcAft>
              <a:buClrTx/>
              <a:buSzTx/>
              <a:buFontTx/>
              <a:buNone/>
              <a:tabLst/>
              <a:defRPr/>
            </a:pPr>
            <a:r>
              <a:rPr kumimoji="0" lang="en" sz="1200" b="0" i="0" u="none" strike="noStrike" kern="1200" cap="none" spc="0" normalizeH="0" baseline="0" noProof="0">
                <a:ln>
                  <a:noFill/>
                </a:ln>
                <a:solidFill>
                  <a:srgbClr val="000000"/>
                </a:solidFill>
                <a:effectLst/>
                <a:uLnTx/>
                <a:uFillTx/>
                <a:latin typeface="Segoe UI"/>
                <a:ea typeface="Helvetica Neue"/>
                <a:cs typeface="Helvetica Neue"/>
                <a:sym typeface="Helvetica Neue"/>
              </a:rPr>
              <a:t>For the most demanding deployments in regulated industries and government agencies. Cloud control plane, single tenant. FedRAMP certified. </a:t>
            </a:r>
            <a:endParaRPr kumimoji="0" sz="1467" b="0" i="0" u="none" strike="noStrike" kern="1200" cap="none" spc="0" normalizeH="0" baseline="0" noProof="0">
              <a:ln>
                <a:noFill/>
              </a:ln>
              <a:solidFill>
                <a:srgbClr val="000000"/>
              </a:solidFill>
              <a:effectLst/>
              <a:uLnTx/>
              <a:uFillTx/>
              <a:latin typeface="Segoe UI"/>
              <a:ea typeface="+mn-ea"/>
              <a:cs typeface="+mn-cs"/>
            </a:endParaRPr>
          </a:p>
        </p:txBody>
      </p:sp>
      <p:pic>
        <p:nvPicPr>
          <p:cNvPr id="6013" name="Google Shape;6013;p1085">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682058" y="1864778"/>
            <a:ext cx="1679209" cy="1679209"/>
          </a:xfrm>
          <a:prstGeom prst="rect">
            <a:avLst/>
          </a:prstGeom>
          <a:noFill/>
          <a:ln>
            <a:noFill/>
          </a:ln>
        </p:spPr>
      </p:pic>
      <p:pic>
        <p:nvPicPr>
          <p:cNvPr id="6014" name="Google Shape;6014;p1085">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236925" y="1864778"/>
            <a:ext cx="1679209" cy="1679209"/>
          </a:xfrm>
          <a:prstGeom prst="rect">
            <a:avLst/>
          </a:prstGeom>
          <a:noFill/>
          <a:ln>
            <a:noFill/>
          </a:ln>
        </p:spPr>
      </p:pic>
      <p:pic>
        <p:nvPicPr>
          <p:cNvPr id="6015" name="Google Shape;6015;p1085">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8759972" y="1864778"/>
            <a:ext cx="1679209" cy="1679209"/>
          </a:xfrm>
          <a:prstGeom prst="rect">
            <a:avLst/>
          </a:prstGeom>
          <a:noFill/>
          <a:ln>
            <a:noFill/>
          </a:ln>
        </p:spPr>
      </p:pic>
      <p:pic>
        <p:nvPicPr>
          <p:cNvPr id="6016" name="Google Shape;6016;p1085">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5530764" y="2244440"/>
            <a:ext cx="945200" cy="945200"/>
          </a:xfrm>
          <a:prstGeom prst="rect">
            <a:avLst/>
          </a:prstGeom>
          <a:noFill/>
          <a:ln>
            <a:noFill/>
          </a:ln>
        </p:spPr>
      </p:pic>
      <p:pic>
        <p:nvPicPr>
          <p:cNvPr id="6017" name="Google Shape;6017;p1085">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9122794" y="2276985"/>
            <a:ext cx="953567" cy="953567"/>
          </a:xfrm>
          <a:prstGeom prst="rect">
            <a:avLst/>
          </a:prstGeom>
          <a:noFill/>
          <a:ln>
            <a:noFill/>
          </a:ln>
        </p:spPr>
      </p:pic>
      <p:pic>
        <p:nvPicPr>
          <p:cNvPr id="6018" name="Google Shape;6018;p1085">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2063214" y="2277021"/>
            <a:ext cx="953567" cy="953523"/>
          </a:xfrm>
          <a:prstGeom prst="rect">
            <a:avLst/>
          </a:prstGeom>
          <a:noFill/>
          <a:ln>
            <a:noFill/>
          </a:ln>
        </p:spPr>
      </p:pic>
      <p:sp>
        <p:nvSpPr>
          <p:cNvPr id="6019" name="Google Shape;6019;p1085"/>
          <p:cNvSpPr/>
          <p:nvPr/>
        </p:nvSpPr>
        <p:spPr>
          <a:xfrm>
            <a:off x="5308050" y="3380787"/>
            <a:ext cx="1536957" cy="326400"/>
          </a:xfrm>
          <a:prstGeom prst="roundRect">
            <a:avLst>
              <a:gd name="adj" fmla="val 15373"/>
            </a:avLst>
          </a:prstGeom>
          <a:gradFill>
            <a:gsLst>
              <a:gs pos="0">
                <a:srgbClr val="FFA863"/>
              </a:gs>
              <a:gs pos="100000">
                <a:srgbClr val="FF7E00"/>
              </a:gs>
            </a:gsLst>
            <a:lin ang="5400012" scaled="0"/>
          </a:gradFill>
          <a:ln>
            <a:noFill/>
          </a:ln>
        </p:spPr>
        <p:txBody>
          <a:bodyPr spcFirstLastPara="1" wrap="square" lIns="25400" tIns="25400" rIns="25400" bIns="2540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Coming Soon</a:t>
            </a:r>
            <a:r>
              <a:rPr kumimoji="0" lang="en" sz="1600" b="1"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a:t>
            </a:r>
            <a:endParaRPr kumimoji="0" sz="1467" b="0" i="0" u="none" strike="noStrike" kern="1200" cap="none" spc="0" normalizeH="0" baseline="0" noProof="0">
              <a:ln>
                <a:noFill/>
              </a:ln>
              <a:solidFill>
                <a:srgbClr val="000000"/>
              </a:solidFill>
              <a:effectLst/>
              <a:uLnTx/>
              <a:uFillTx/>
              <a:latin typeface="Segoe UI"/>
              <a:ea typeface="+mn-ea"/>
              <a:cs typeface="+mn-cs"/>
            </a:endParaRPr>
          </a:p>
        </p:txBody>
      </p:sp>
      <p:pic>
        <p:nvPicPr>
          <p:cNvPr id="6020" name="Google Shape;6020;p1085">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6283902" y="2819405"/>
            <a:ext cx="533633" cy="533633"/>
          </a:xfrm>
          <a:prstGeom prst="rect">
            <a:avLst/>
          </a:prstGeom>
          <a:noFill/>
          <a:ln>
            <a:noFill/>
          </a:ln>
        </p:spPr>
      </p:pic>
      <p:sp>
        <p:nvSpPr>
          <p:cNvPr id="2" name="Rectangle 1">
            <a:extLst>
              <a:ext uri="{FF2B5EF4-FFF2-40B4-BE49-F238E27FC236}">
                <a16:creationId xmlns:a16="http://schemas.microsoft.com/office/drawing/2014/main" id="{72025044-5665-490F-B896-CED19CC5E805}"/>
              </a:ext>
              <a:ext uri="{C183D7F6-B498-43B3-948B-1728B52AA6E4}">
                <adec:decorative xmlns:adec="http://schemas.microsoft.com/office/drawing/2017/decorative" val="1"/>
              </a:ext>
            </a:extLst>
          </p:cNvPr>
          <p:cNvSpPr/>
          <p:nvPr/>
        </p:nvSpPr>
        <p:spPr bwMode="auto">
          <a:xfrm>
            <a:off x="11456450" y="6347901"/>
            <a:ext cx="408079" cy="4181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11"/>
                                        </p:tgtEl>
                                        <p:attrNameLst>
                                          <p:attrName>style.visibility</p:attrName>
                                        </p:attrNameLst>
                                      </p:cBhvr>
                                      <p:to>
                                        <p:strVal val="visible"/>
                                      </p:to>
                                    </p:set>
                                    <p:animEffect transition="in" filter="fade">
                                      <p:cBhvr>
                                        <p:cTn id="7" dur="500"/>
                                        <p:tgtEl>
                                          <p:spTgt spid="60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12"/>
                                        </p:tgtEl>
                                        <p:attrNameLst>
                                          <p:attrName>style.visibility</p:attrName>
                                        </p:attrNameLst>
                                      </p:cBhvr>
                                      <p:to>
                                        <p:strVal val="visible"/>
                                      </p:to>
                                    </p:set>
                                    <p:animEffect transition="in" filter="fade">
                                      <p:cBhvr>
                                        <p:cTn id="10" dur="500"/>
                                        <p:tgtEl>
                                          <p:spTgt spid="6012"/>
                                        </p:tgtEl>
                                      </p:cBhvr>
                                    </p:animEffect>
                                  </p:childTnLst>
                                </p:cTn>
                              </p:par>
                              <p:par>
                                <p:cTn id="11" presetID="10" presetClass="entr" presetSubtype="0" fill="hold" nodeType="withEffect">
                                  <p:stCondLst>
                                    <p:cond delay="0"/>
                                  </p:stCondLst>
                                  <p:childTnLst>
                                    <p:set>
                                      <p:cBhvr>
                                        <p:cTn id="12" dur="1" fill="hold">
                                          <p:stCondLst>
                                            <p:cond delay="0"/>
                                          </p:stCondLst>
                                        </p:cTn>
                                        <p:tgtEl>
                                          <p:spTgt spid="6014"/>
                                        </p:tgtEl>
                                        <p:attrNameLst>
                                          <p:attrName>style.visibility</p:attrName>
                                        </p:attrNameLst>
                                      </p:cBhvr>
                                      <p:to>
                                        <p:strVal val="visible"/>
                                      </p:to>
                                    </p:set>
                                    <p:animEffect transition="in" filter="fade">
                                      <p:cBhvr>
                                        <p:cTn id="13" dur="500"/>
                                        <p:tgtEl>
                                          <p:spTgt spid="6014"/>
                                        </p:tgtEl>
                                      </p:cBhvr>
                                    </p:animEffect>
                                  </p:childTnLst>
                                </p:cTn>
                              </p:par>
                              <p:par>
                                <p:cTn id="14" presetID="10" presetClass="entr" presetSubtype="0" fill="hold" nodeType="withEffect">
                                  <p:stCondLst>
                                    <p:cond delay="0"/>
                                  </p:stCondLst>
                                  <p:childTnLst>
                                    <p:set>
                                      <p:cBhvr>
                                        <p:cTn id="15" dur="1" fill="hold">
                                          <p:stCondLst>
                                            <p:cond delay="0"/>
                                          </p:stCondLst>
                                        </p:cTn>
                                        <p:tgtEl>
                                          <p:spTgt spid="6016"/>
                                        </p:tgtEl>
                                        <p:attrNameLst>
                                          <p:attrName>style.visibility</p:attrName>
                                        </p:attrNameLst>
                                      </p:cBhvr>
                                      <p:to>
                                        <p:strVal val="visible"/>
                                      </p:to>
                                    </p:set>
                                    <p:animEffect transition="in" filter="fade">
                                      <p:cBhvr>
                                        <p:cTn id="16" dur="500"/>
                                        <p:tgtEl>
                                          <p:spTgt spid="6016"/>
                                        </p:tgtEl>
                                      </p:cBhvr>
                                    </p:animEffect>
                                  </p:childTnLst>
                                </p:cTn>
                              </p:par>
                              <p:par>
                                <p:cTn id="17" presetID="10" presetClass="entr" presetSubtype="0" fill="hold" nodeType="withEffect">
                                  <p:stCondLst>
                                    <p:cond delay="0"/>
                                  </p:stCondLst>
                                  <p:childTnLst>
                                    <p:set>
                                      <p:cBhvr>
                                        <p:cTn id="18" dur="1" fill="hold">
                                          <p:stCondLst>
                                            <p:cond delay="0"/>
                                          </p:stCondLst>
                                        </p:cTn>
                                        <p:tgtEl>
                                          <p:spTgt spid="6020"/>
                                        </p:tgtEl>
                                        <p:attrNameLst>
                                          <p:attrName>style.visibility</p:attrName>
                                        </p:attrNameLst>
                                      </p:cBhvr>
                                      <p:to>
                                        <p:strVal val="visible"/>
                                      </p:to>
                                    </p:set>
                                    <p:animEffect transition="in" filter="fade">
                                      <p:cBhvr>
                                        <p:cTn id="19" dur="500"/>
                                        <p:tgtEl>
                                          <p:spTgt spid="6020"/>
                                        </p:tgtEl>
                                      </p:cBhvr>
                                    </p:animEffect>
                                  </p:childTnLst>
                                </p:cTn>
                              </p:par>
                            </p:childTnLst>
                          </p:cTn>
                        </p:par>
                        <p:par>
                          <p:cTn id="20" fill="hold">
                            <p:stCondLst>
                              <p:cond delay="500"/>
                            </p:stCondLst>
                            <p:childTnLst>
                              <p:par>
                                <p:cTn id="21" presetID="53" presetClass="entr" presetSubtype="16" fill="hold" grpId="0" nodeType="afterEffect">
                                  <p:stCondLst>
                                    <p:cond delay="500"/>
                                  </p:stCondLst>
                                  <p:childTnLst>
                                    <p:set>
                                      <p:cBhvr>
                                        <p:cTn id="22" dur="1" fill="hold">
                                          <p:stCondLst>
                                            <p:cond delay="0"/>
                                          </p:stCondLst>
                                        </p:cTn>
                                        <p:tgtEl>
                                          <p:spTgt spid="6019"/>
                                        </p:tgtEl>
                                        <p:attrNameLst>
                                          <p:attrName>style.visibility</p:attrName>
                                        </p:attrNameLst>
                                      </p:cBhvr>
                                      <p:to>
                                        <p:strVal val="visible"/>
                                      </p:to>
                                    </p:set>
                                    <p:anim calcmode="lin" valueType="num">
                                      <p:cBhvr>
                                        <p:cTn id="23" dur="500" fill="hold"/>
                                        <p:tgtEl>
                                          <p:spTgt spid="6019"/>
                                        </p:tgtEl>
                                        <p:attrNameLst>
                                          <p:attrName>ppt_w</p:attrName>
                                        </p:attrNameLst>
                                      </p:cBhvr>
                                      <p:tavLst>
                                        <p:tav tm="0">
                                          <p:val>
                                            <p:fltVal val="0"/>
                                          </p:val>
                                        </p:tav>
                                        <p:tav tm="100000">
                                          <p:val>
                                            <p:strVal val="#ppt_w"/>
                                          </p:val>
                                        </p:tav>
                                      </p:tavLst>
                                    </p:anim>
                                    <p:anim calcmode="lin" valueType="num">
                                      <p:cBhvr>
                                        <p:cTn id="24" dur="500" fill="hold"/>
                                        <p:tgtEl>
                                          <p:spTgt spid="6019"/>
                                        </p:tgtEl>
                                        <p:attrNameLst>
                                          <p:attrName>ppt_h</p:attrName>
                                        </p:attrNameLst>
                                      </p:cBhvr>
                                      <p:tavLst>
                                        <p:tav tm="0">
                                          <p:val>
                                            <p:fltVal val="0"/>
                                          </p:val>
                                        </p:tav>
                                        <p:tav tm="100000">
                                          <p:val>
                                            <p:strVal val="#ppt_h"/>
                                          </p:val>
                                        </p:tav>
                                      </p:tavLst>
                                    </p:anim>
                                    <p:animEffect transition="in" filter="fade">
                                      <p:cBhvr>
                                        <p:cTn id="25" dur="500"/>
                                        <p:tgtEl>
                                          <p:spTgt spid="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2" grpId="0"/>
      <p:bldP spid="6011" grpId="0"/>
      <p:bldP spid="60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 name="Title 1">
            <a:extLst>
              <a:ext uri="{FF2B5EF4-FFF2-40B4-BE49-F238E27FC236}">
                <a16:creationId xmlns:a16="http://schemas.microsoft.com/office/drawing/2014/main" id="{2D04E62B-6F58-48BB-8B44-820A464E3C9F}"/>
              </a:ext>
              <a:ext uri="{C183D7F6-B498-43B3-948B-1728B52AA6E4}">
                <adec:decorative xmlns:adec="http://schemas.microsoft.com/office/drawing/2017/decorative" val="1"/>
              </a:ext>
            </a:extLst>
          </p:cNvPr>
          <p:cNvSpPr>
            <a:spLocks noGrp="1"/>
          </p:cNvSpPr>
          <p:nvPr>
            <p:ph type="title"/>
          </p:nvPr>
        </p:nvSpPr>
        <p:spPr>
          <a:xfrm>
            <a:off x="589825" y="-545104"/>
            <a:ext cx="11015394" cy="553998"/>
          </a:xfrm>
        </p:spPr>
        <p:txBody>
          <a:bodyPr vert="horz" wrap="square" lIns="0" tIns="0" rIns="0" bIns="0" rtlCol="0" anchor="b">
            <a:spAutoFit/>
          </a:bodyPr>
          <a:lstStyle/>
          <a:p>
            <a:r>
              <a:rPr lang="en-US">
                <a:noFill/>
              </a:rPr>
              <a:t>Azure</a:t>
            </a:r>
          </a:p>
        </p:txBody>
      </p:sp>
      <p:sp>
        <p:nvSpPr>
          <p:cNvPr id="41" name="Title 16">
            <a:extLst>
              <a:ext uri="{FF2B5EF4-FFF2-40B4-BE49-F238E27FC236}">
                <a16:creationId xmlns:a16="http://schemas.microsoft.com/office/drawing/2014/main" id="{8B7553F5-E8A9-4E72-9B9D-6B9E4A7B1435}"/>
              </a:ext>
            </a:extLst>
          </p:cNvPr>
          <p:cNvSpPr txBox="1">
            <a:spLocks/>
          </p:cNvSpPr>
          <p:nvPr/>
        </p:nvSpPr>
        <p:spPr>
          <a:xfrm>
            <a:off x="589825" y="458044"/>
            <a:ext cx="1101539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a:gradFill>
                  <a:gsLst>
                    <a:gs pos="1250">
                      <a:srgbClr val="000000"/>
                    </a:gs>
                    <a:gs pos="100000">
                      <a:srgbClr val="000000"/>
                    </a:gs>
                  </a:gsLst>
                  <a:lin ang="5400000" scaled="0"/>
                </a:gradFill>
                <a:latin typeface="Segoe UI Semibold"/>
              </a:rPr>
              <a:t>DevOps Phases</a:t>
            </a:r>
          </a:p>
        </p:txBody>
      </p:sp>
      <p:sp>
        <p:nvSpPr>
          <p:cNvPr id="227" name="Google Shape;227;p63">
            <a:extLst>
              <a:ext uri="{C183D7F6-B498-43B3-948B-1728B52AA6E4}">
                <adec:decorative xmlns:adec="http://schemas.microsoft.com/office/drawing/2017/decorative" val="1"/>
              </a:ext>
            </a:extLst>
          </p:cNvPr>
          <p:cNvSpPr/>
          <p:nvPr/>
        </p:nvSpPr>
        <p:spPr>
          <a:xfrm>
            <a:off x="589825" y="2461947"/>
            <a:ext cx="10963142" cy="967053"/>
          </a:xfrm>
          <a:custGeom>
            <a:avLst/>
            <a:gdLst/>
            <a:ahLst/>
            <a:cxnLst/>
            <a:rect l="l" t="t" r="r" b="b"/>
            <a:pathLst>
              <a:path w="9563592" h="1134735" extrusionOk="0">
                <a:moveTo>
                  <a:pt x="403619" y="1134735"/>
                </a:moveTo>
                <a:lnTo>
                  <a:pt x="0" y="1134319"/>
                </a:lnTo>
                <a:lnTo>
                  <a:pt x="0" y="0"/>
                </a:lnTo>
                <a:lnTo>
                  <a:pt x="9563592" y="0"/>
                </a:lnTo>
                <a:lnTo>
                  <a:pt x="9563592" y="1134319"/>
                </a:lnTo>
                <a:lnTo>
                  <a:pt x="9238605" y="1132834"/>
                </a:lnTo>
              </a:path>
            </a:pathLst>
          </a:custGeom>
          <a:noFill/>
          <a:ln w="38100" cap="flat" cmpd="sng">
            <a:solidFill>
              <a:srgbClr val="BFBFBF"/>
            </a:solidFill>
            <a:prstDash val="solid"/>
            <a:round/>
            <a:headEnd type="arrow" w="med" len="sm"/>
            <a:tailEnd type="none" w="sm" len="sm"/>
          </a:ln>
        </p:spPr>
        <p:txBody>
          <a:bodyPr spcFirstLastPara="1" wrap="square" lIns="182815" tIns="146258" rIns="182815" bIns="146258" anchor="t" anchorCtr="0">
            <a:noAutofit/>
          </a:bodyPr>
          <a:lstStyle/>
          <a:p>
            <a:pPr defTabSz="914016">
              <a:defRPr/>
            </a:pPr>
            <a:endParaRPr sz="2000">
              <a:solidFill>
                <a:srgbClr val="FFFFFF"/>
              </a:solidFill>
              <a:latin typeface="Quattrocento Sans"/>
              <a:ea typeface="Quattrocento Sans"/>
              <a:cs typeface="Quattrocento Sans"/>
              <a:sym typeface="Quattrocento Sans"/>
            </a:endParaRPr>
          </a:p>
        </p:txBody>
      </p:sp>
      <p:cxnSp>
        <p:nvCxnSpPr>
          <p:cNvPr id="248" name="Google Shape;248;p63">
            <a:extLst>
              <a:ext uri="{C183D7F6-B498-43B3-948B-1728B52AA6E4}">
                <adec:decorative xmlns:adec="http://schemas.microsoft.com/office/drawing/2017/decorative" val="1"/>
              </a:ext>
            </a:extLst>
          </p:cNvPr>
          <p:cNvCxnSpPr>
            <a:cxnSpLocks/>
          </p:cNvCxnSpPr>
          <p:nvPr/>
        </p:nvCxnSpPr>
        <p:spPr>
          <a:xfrm>
            <a:off x="2427028" y="3403954"/>
            <a:ext cx="777020" cy="0"/>
          </a:xfrm>
          <a:prstGeom prst="straightConnector1">
            <a:avLst/>
          </a:prstGeom>
          <a:noFill/>
          <a:ln w="38100" cap="flat" cmpd="sng">
            <a:solidFill>
              <a:srgbClr val="BFBFBF"/>
            </a:solidFill>
            <a:prstDash val="solid"/>
            <a:round/>
            <a:headEnd type="none" w="sm" len="sm"/>
            <a:tailEnd type="arrow" w="med" len="sm"/>
          </a:ln>
        </p:spPr>
      </p:cxnSp>
      <p:cxnSp>
        <p:nvCxnSpPr>
          <p:cNvPr id="249" name="Google Shape;249;p63">
            <a:extLst>
              <a:ext uri="{C183D7F6-B498-43B3-948B-1728B52AA6E4}">
                <adec:decorative xmlns:adec="http://schemas.microsoft.com/office/drawing/2017/decorative" val="1"/>
              </a:ext>
            </a:extLst>
          </p:cNvPr>
          <p:cNvCxnSpPr/>
          <p:nvPr/>
        </p:nvCxnSpPr>
        <p:spPr>
          <a:xfrm>
            <a:off x="4519928" y="3403954"/>
            <a:ext cx="822566" cy="0"/>
          </a:xfrm>
          <a:prstGeom prst="straightConnector1">
            <a:avLst/>
          </a:prstGeom>
          <a:noFill/>
          <a:ln w="38100" cap="flat" cmpd="sng">
            <a:solidFill>
              <a:srgbClr val="BFBFBF"/>
            </a:solidFill>
            <a:prstDash val="solid"/>
            <a:round/>
            <a:headEnd type="none" w="sm" len="sm"/>
            <a:tailEnd type="arrow" w="med" len="sm"/>
          </a:ln>
        </p:spPr>
      </p:cxnSp>
      <p:cxnSp>
        <p:nvCxnSpPr>
          <p:cNvPr id="250" name="Google Shape;250;p63">
            <a:extLst>
              <a:ext uri="{C183D7F6-B498-43B3-948B-1728B52AA6E4}">
                <adec:decorative xmlns:adec="http://schemas.microsoft.com/office/drawing/2017/decorative" val="1"/>
              </a:ext>
            </a:extLst>
          </p:cNvPr>
          <p:cNvCxnSpPr/>
          <p:nvPr/>
        </p:nvCxnSpPr>
        <p:spPr>
          <a:xfrm>
            <a:off x="6747764" y="3403954"/>
            <a:ext cx="822566" cy="0"/>
          </a:xfrm>
          <a:prstGeom prst="straightConnector1">
            <a:avLst/>
          </a:prstGeom>
          <a:noFill/>
          <a:ln w="38100" cap="flat" cmpd="sng">
            <a:solidFill>
              <a:srgbClr val="BFBFBF"/>
            </a:solidFill>
            <a:prstDash val="solid"/>
            <a:round/>
            <a:headEnd type="none" w="sm" len="sm"/>
            <a:tailEnd type="arrow" w="med" len="sm"/>
          </a:ln>
        </p:spPr>
      </p:cxnSp>
      <p:cxnSp>
        <p:nvCxnSpPr>
          <p:cNvPr id="251" name="Google Shape;251;p63">
            <a:extLst>
              <a:ext uri="{C183D7F6-B498-43B3-948B-1728B52AA6E4}">
                <adec:decorative xmlns:adec="http://schemas.microsoft.com/office/drawing/2017/decorative" val="1"/>
              </a:ext>
            </a:extLst>
          </p:cNvPr>
          <p:cNvCxnSpPr/>
          <p:nvPr/>
        </p:nvCxnSpPr>
        <p:spPr>
          <a:xfrm>
            <a:off x="8911560" y="3403954"/>
            <a:ext cx="777020" cy="0"/>
          </a:xfrm>
          <a:prstGeom prst="straightConnector1">
            <a:avLst/>
          </a:prstGeom>
          <a:noFill/>
          <a:ln w="38100" cap="flat" cmpd="sng">
            <a:solidFill>
              <a:srgbClr val="BFBFBF"/>
            </a:solidFill>
            <a:prstDash val="solid"/>
            <a:round/>
            <a:headEnd type="none" w="sm" len="sm"/>
            <a:tailEnd type="arrow" w="med" len="sm"/>
          </a:ln>
        </p:spPr>
      </p:cxnSp>
      <p:grpSp>
        <p:nvGrpSpPr>
          <p:cNvPr id="9" name="Group 8" descr="Plan">
            <a:extLst>
              <a:ext uri="{FF2B5EF4-FFF2-40B4-BE49-F238E27FC236}">
                <a16:creationId xmlns:a16="http://schemas.microsoft.com/office/drawing/2014/main" id="{333A9135-FD18-4FB4-AF07-B79781327BBB}"/>
              </a:ext>
            </a:extLst>
          </p:cNvPr>
          <p:cNvGrpSpPr/>
          <p:nvPr/>
        </p:nvGrpSpPr>
        <p:grpSpPr>
          <a:xfrm>
            <a:off x="1159914" y="2585079"/>
            <a:ext cx="1306729" cy="1364481"/>
            <a:chOff x="1219201" y="1487150"/>
            <a:chExt cx="1307100" cy="1364869"/>
          </a:xfrm>
        </p:grpSpPr>
        <p:sp>
          <p:nvSpPr>
            <p:cNvPr id="243" name="Google Shape;243;p63"/>
            <p:cNvSpPr/>
            <p:nvPr/>
          </p:nvSpPr>
          <p:spPr>
            <a:xfrm>
              <a:off x="1219201" y="1487150"/>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Plan</a:t>
              </a:r>
              <a:endParaRPr sz="1467">
                <a:solidFill>
                  <a:srgbClr val="0078D4"/>
                </a:solidFill>
                <a:latin typeface="Segoe UI Semibold"/>
              </a:endParaRPr>
            </a:p>
          </p:txBody>
        </p:sp>
        <p:sp>
          <p:nvSpPr>
            <p:cNvPr id="241" name="Google Shape;241;p63"/>
            <p:cNvSpPr/>
            <p:nvPr/>
          </p:nvSpPr>
          <p:spPr>
            <a:xfrm>
              <a:off x="1397353" y="1901320"/>
              <a:ext cx="950700" cy="950699"/>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42" name="Google Shape;242;p63" title="Icon of a circle made of two curved arrows"/>
            <p:cNvSpPr/>
            <p:nvPr/>
          </p:nvSpPr>
          <p:spPr>
            <a:xfrm>
              <a:off x="1677143" y="2180217"/>
              <a:ext cx="377478" cy="394329"/>
            </a:xfrm>
            <a:custGeom>
              <a:avLst/>
              <a:gdLst/>
              <a:ahLst/>
              <a:cxnLst/>
              <a:rect l="l" t="t" r="r" b="b"/>
              <a:pathLst>
                <a:path w="310" h="322" extrusionOk="0">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cmpd="sng">
              <a:solidFill>
                <a:schemeClr val="accent1"/>
              </a:solidFill>
              <a:prstDash val="solid"/>
              <a:miter lim="800000"/>
              <a:headEnd type="none" w="sm" len="sm"/>
              <a:tailEnd type="none" w="sm" len="sm"/>
            </a:ln>
          </p:spPr>
          <p:txBody>
            <a:bodyPr spcFirstLastPara="1" wrap="square" lIns="91407" tIns="45688" rIns="91407" bIns="45688" anchor="t" anchorCtr="0">
              <a:noAutofit/>
            </a:bodyPr>
            <a:lstStyle/>
            <a:p>
              <a:pPr defTabSz="914016">
                <a:buClr>
                  <a:srgbClr val="000000"/>
                </a:buClr>
                <a:buSzPts val="700"/>
                <a:defRPr/>
              </a:pPr>
              <a:endParaRPr sz="933">
                <a:solidFill>
                  <a:srgbClr val="505050"/>
                </a:solidFill>
                <a:latin typeface="Quattrocento Sans"/>
                <a:ea typeface="Quattrocento Sans"/>
                <a:cs typeface="Quattrocento Sans"/>
                <a:sym typeface="Quattrocento Sans"/>
              </a:endParaRPr>
            </a:p>
          </p:txBody>
        </p:sp>
      </p:grpSp>
      <p:grpSp>
        <p:nvGrpSpPr>
          <p:cNvPr id="10" name="Group 9" descr="Develop">
            <a:extLst>
              <a:ext uri="{FF2B5EF4-FFF2-40B4-BE49-F238E27FC236}">
                <a16:creationId xmlns:a16="http://schemas.microsoft.com/office/drawing/2014/main" id="{F6C0C080-6B61-481F-A02E-EE2C16FEBE9A}"/>
              </a:ext>
            </a:extLst>
          </p:cNvPr>
          <p:cNvGrpSpPr/>
          <p:nvPr/>
        </p:nvGrpSpPr>
        <p:grpSpPr>
          <a:xfrm>
            <a:off x="3204048" y="2585080"/>
            <a:ext cx="1306729" cy="1364483"/>
            <a:chOff x="3333046" y="1487151"/>
            <a:chExt cx="1307100" cy="1364871"/>
          </a:xfrm>
        </p:grpSpPr>
        <p:sp>
          <p:nvSpPr>
            <p:cNvPr id="229" name="Google Shape;229;p63"/>
            <p:cNvSpPr/>
            <p:nvPr/>
          </p:nvSpPr>
          <p:spPr>
            <a:xfrm>
              <a:off x="3333046"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Develop</a:t>
              </a:r>
              <a:endParaRPr sz="1467">
                <a:solidFill>
                  <a:srgbClr val="0078D4"/>
                </a:solidFill>
                <a:latin typeface="Segoe UI Semibold"/>
              </a:endParaRPr>
            </a:p>
          </p:txBody>
        </p:sp>
        <p:sp>
          <p:nvSpPr>
            <p:cNvPr id="230" name="Google Shape;230;p63"/>
            <p:cNvSpPr/>
            <p:nvPr/>
          </p:nvSpPr>
          <p:spPr>
            <a:xfrm>
              <a:off x="3511198"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1" name="Google Shape;231;p63"/>
            <p:cNvSpPr/>
            <p:nvPr/>
          </p:nvSpPr>
          <p:spPr>
            <a:xfrm>
              <a:off x="3842796" y="2174161"/>
              <a:ext cx="287612" cy="405131"/>
            </a:xfrm>
            <a:custGeom>
              <a:avLst/>
              <a:gdLst/>
              <a:ahLst/>
              <a:cxnLst/>
              <a:rect l="l" t="t" r="r" b="b"/>
              <a:pathLst>
                <a:path w="256" h="360" extrusionOk="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cmpd="sng">
              <a:solidFill>
                <a:schemeClr val="accent1"/>
              </a:solidFill>
              <a:prstDash val="solid"/>
              <a:miter lim="800000"/>
              <a:headEnd type="none" w="sm" len="sm"/>
              <a:tailEnd type="none" w="sm" len="sm"/>
            </a:ln>
          </p:spPr>
          <p:txBody>
            <a:bodyPr spcFirstLastPara="1" wrap="square" lIns="89542" tIns="44754" rIns="89542" bIns="44754" anchor="t" anchorCtr="0">
              <a:noAutofit/>
            </a:bodyPr>
            <a:lstStyle/>
            <a:p>
              <a:pPr defTabSz="914016">
                <a:buClr>
                  <a:srgbClr val="000000"/>
                </a:buClr>
                <a:buSzPts val="1200"/>
                <a:defRPr/>
              </a:pPr>
              <a:endParaRPr sz="1600">
                <a:solidFill>
                  <a:srgbClr val="505050"/>
                </a:solidFill>
                <a:latin typeface="Quattrocento Sans"/>
                <a:ea typeface="Quattrocento Sans"/>
                <a:cs typeface="Quattrocento Sans"/>
                <a:sym typeface="Quattrocento Sans"/>
              </a:endParaRPr>
            </a:p>
          </p:txBody>
        </p:sp>
      </p:grpSp>
      <p:grpSp>
        <p:nvGrpSpPr>
          <p:cNvPr id="11" name="Group 10" descr="Collaborate">
            <a:extLst>
              <a:ext uri="{FF2B5EF4-FFF2-40B4-BE49-F238E27FC236}">
                <a16:creationId xmlns:a16="http://schemas.microsoft.com/office/drawing/2014/main" id="{43012528-B5A6-478D-B8DA-DE6DA8B65F76}"/>
              </a:ext>
            </a:extLst>
          </p:cNvPr>
          <p:cNvGrpSpPr/>
          <p:nvPr/>
        </p:nvGrpSpPr>
        <p:grpSpPr>
          <a:xfrm>
            <a:off x="5248184" y="2586345"/>
            <a:ext cx="1619240" cy="1363205"/>
            <a:chOff x="5337469" y="1488417"/>
            <a:chExt cx="1619700" cy="1363591"/>
          </a:xfrm>
        </p:grpSpPr>
        <p:sp>
          <p:nvSpPr>
            <p:cNvPr id="245" name="Google Shape;245;p63">
              <a:extLst>
                <a:ext uri="{C183D7F6-B498-43B3-948B-1728B52AA6E4}">
                  <adec:decorative xmlns:adec="http://schemas.microsoft.com/office/drawing/2017/decorative" val="0"/>
                </a:ext>
              </a:extLst>
            </p:cNvPr>
            <p:cNvSpPr/>
            <p:nvPr/>
          </p:nvSpPr>
          <p:spPr>
            <a:xfrm>
              <a:off x="5337469" y="1488417"/>
              <a:ext cx="16197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Collaborate</a:t>
              </a:r>
              <a:endParaRPr sz="1467">
                <a:solidFill>
                  <a:srgbClr val="0078D4"/>
                </a:solidFill>
                <a:latin typeface="Segoe UI Semibold"/>
              </a:endParaRPr>
            </a:p>
          </p:txBody>
        </p:sp>
        <p:sp>
          <p:nvSpPr>
            <p:cNvPr id="246" name="Google Shape;246;p63">
              <a:extLst>
                <a:ext uri="{C183D7F6-B498-43B3-948B-1728B52AA6E4}">
                  <adec:decorative xmlns:adec="http://schemas.microsoft.com/office/drawing/2017/decorative" val="1"/>
                </a:ext>
              </a:extLst>
            </p:cNvPr>
            <p:cNvSpPr/>
            <p:nvPr/>
          </p:nvSpPr>
          <p:spPr>
            <a:xfrm>
              <a:off x="5671810" y="1901008"/>
              <a:ext cx="951000" cy="9510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pic>
          <p:nvPicPr>
            <p:cNvPr id="4" name="Graphic 3">
              <a:extLst>
                <a:ext uri="{FF2B5EF4-FFF2-40B4-BE49-F238E27FC236}">
                  <a16:creationId xmlns:a16="http://schemas.microsoft.com/office/drawing/2014/main" id="{D2151320-C2FE-47A3-99F6-FCE732C1260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7541" y="2036739"/>
              <a:ext cx="679538" cy="679538"/>
            </a:xfrm>
            <a:prstGeom prst="rect">
              <a:avLst/>
            </a:prstGeom>
          </p:spPr>
        </p:pic>
      </p:grpSp>
      <p:grpSp>
        <p:nvGrpSpPr>
          <p:cNvPr id="12" name="Group 11" descr="Deliver">
            <a:extLst>
              <a:ext uri="{FF2B5EF4-FFF2-40B4-BE49-F238E27FC236}">
                <a16:creationId xmlns:a16="http://schemas.microsoft.com/office/drawing/2014/main" id="{0EDD8DE0-019E-47DD-8BEB-B8F1C437434C}"/>
              </a:ext>
            </a:extLst>
          </p:cNvPr>
          <p:cNvGrpSpPr/>
          <p:nvPr/>
        </p:nvGrpSpPr>
        <p:grpSpPr>
          <a:xfrm>
            <a:off x="7604831" y="2585080"/>
            <a:ext cx="1306729" cy="1364483"/>
            <a:chOff x="7560738" y="1487151"/>
            <a:chExt cx="1307100" cy="1364871"/>
          </a:xfrm>
        </p:grpSpPr>
        <p:sp>
          <p:nvSpPr>
            <p:cNvPr id="237" name="Google Shape;237;p63"/>
            <p:cNvSpPr/>
            <p:nvPr/>
          </p:nvSpPr>
          <p:spPr>
            <a:xfrm>
              <a:off x="7560738"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Deliver</a:t>
              </a:r>
              <a:endParaRPr sz="1467">
                <a:solidFill>
                  <a:srgbClr val="0078D4"/>
                </a:solidFill>
                <a:latin typeface="Segoe UI Semibold"/>
              </a:endParaRPr>
            </a:p>
          </p:txBody>
        </p:sp>
        <p:sp>
          <p:nvSpPr>
            <p:cNvPr id="238" name="Google Shape;238;p63"/>
            <p:cNvSpPr/>
            <p:nvPr/>
          </p:nvSpPr>
          <p:spPr>
            <a:xfrm>
              <a:off x="7738890"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9" name="Google Shape;239;p63"/>
            <p:cNvSpPr/>
            <p:nvPr/>
          </p:nvSpPr>
          <p:spPr>
            <a:xfrm>
              <a:off x="8035473" y="2201412"/>
              <a:ext cx="357642" cy="350629"/>
            </a:xfrm>
            <a:custGeom>
              <a:avLst/>
              <a:gdLst/>
              <a:ahLst/>
              <a:cxnLst/>
              <a:rect l="l" t="t" r="r" b="b"/>
              <a:pathLst>
                <a:path w="352" h="346" extrusionOk="0">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cmpd="sng">
              <a:solidFill>
                <a:schemeClr val="accent1"/>
              </a:solidFill>
              <a:prstDash val="solid"/>
              <a:miter lim="800000"/>
              <a:headEnd type="none" w="sm" len="sm"/>
              <a:tailEnd type="none" w="sm" len="sm"/>
            </a:ln>
          </p:spPr>
          <p:txBody>
            <a:bodyPr spcFirstLastPara="1" wrap="square" lIns="89542" tIns="44754" rIns="89542" bIns="44754" anchor="t" anchorCtr="0">
              <a:noAutofit/>
            </a:bodyPr>
            <a:lstStyle/>
            <a:p>
              <a:pPr defTabSz="914016">
                <a:buClr>
                  <a:srgbClr val="000000"/>
                </a:buClr>
                <a:buSzPts val="1200"/>
                <a:defRPr/>
              </a:pPr>
              <a:endParaRPr sz="1600">
                <a:solidFill>
                  <a:srgbClr val="505050"/>
                </a:solidFill>
                <a:latin typeface="Quattrocento Sans"/>
                <a:ea typeface="Quattrocento Sans"/>
                <a:cs typeface="Quattrocento Sans"/>
                <a:sym typeface="Quattrocento Sans"/>
              </a:endParaRPr>
            </a:p>
          </p:txBody>
        </p:sp>
      </p:grpSp>
      <p:grpSp>
        <p:nvGrpSpPr>
          <p:cNvPr id="13" name="Group 12" descr="Operate">
            <a:extLst>
              <a:ext uri="{FF2B5EF4-FFF2-40B4-BE49-F238E27FC236}">
                <a16:creationId xmlns:a16="http://schemas.microsoft.com/office/drawing/2014/main" id="{5A2E127C-0EFB-413C-B6DC-C3B0C64E2FB2}"/>
              </a:ext>
            </a:extLst>
          </p:cNvPr>
          <p:cNvGrpSpPr/>
          <p:nvPr/>
        </p:nvGrpSpPr>
        <p:grpSpPr>
          <a:xfrm>
            <a:off x="9648966" y="2585080"/>
            <a:ext cx="1306729" cy="1364483"/>
            <a:chOff x="9674585" y="1487151"/>
            <a:chExt cx="1307100" cy="1364871"/>
          </a:xfrm>
        </p:grpSpPr>
        <p:sp>
          <p:nvSpPr>
            <p:cNvPr id="233" name="Google Shape;233;p63"/>
            <p:cNvSpPr/>
            <p:nvPr/>
          </p:nvSpPr>
          <p:spPr>
            <a:xfrm>
              <a:off x="9674585"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Operate</a:t>
              </a:r>
              <a:endParaRPr sz="1467">
                <a:solidFill>
                  <a:srgbClr val="0078D4"/>
                </a:solidFill>
                <a:latin typeface="Segoe UI Semibold"/>
              </a:endParaRPr>
            </a:p>
          </p:txBody>
        </p:sp>
        <p:sp>
          <p:nvSpPr>
            <p:cNvPr id="234" name="Google Shape;234;p63"/>
            <p:cNvSpPr/>
            <p:nvPr/>
          </p:nvSpPr>
          <p:spPr>
            <a:xfrm>
              <a:off x="9852737"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5" name="Google Shape;235;p63"/>
            <p:cNvSpPr/>
            <p:nvPr/>
          </p:nvSpPr>
          <p:spPr>
            <a:xfrm>
              <a:off x="10092979" y="2195894"/>
              <a:ext cx="418072" cy="361664"/>
            </a:xfrm>
            <a:custGeom>
              <a:avLst/>
              <a:gdLst/>
              <a:ahLst/>
              <a:cxnLst/>
              <a:rect l="l" t="t" r="r" b="b"/>
              <a:pathLst>
                <a:path w="349" h="302" extrusionOk="0">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cmpd="sng">
              <a:solidFill>
                <a:schemeClr val="accent1"/>
              </a:solidFill>
              <a:prstDash val="solid"/>
              <a:miter lim="800000"/>
              <a:headEnd type="none" w="sm" len="sm"/>
              <a:tailEnd type="none" w="sm" len="sm"/>
            </a:ln>
          </p:spPr>
          <p:txBody>
            <a:bodyPr spcFirstLastPara="1" wrap="square" lIns="87808" tIns="43888" rIns="87808" bIns="43888" anchor="t" anchorCtr="0">
              <a:noAutofit/>
            </a:bodyPr>
            <a:lstStyle/>
            <a:p>
              <a:pPr defTabSz="914016">
                <a:buClr>
                  <a:srgbClr val="000000"/>
                </a:buClr>
                <a:buSzPts val="1300"/>
                <a:defRPr/>
              </a:pPr>
              <a:endParaRPr sz="1731">
                <a:solidFill>
                  <a:srgbClr val="505050"/>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42260954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0"/>
                                        <p:tgtEl>
                                          <p:spTgt spid="11"/>
                                        </p:tgtEl>
                                      </p:cBhvr>
                                    </p:animEffect>
                                  </p:childTnLst>
                                </p:cTn>
                              </p:par>
                            </p:childTnLst>
                          </p:cTn>
                        </p:par>
                        <p:par>
                          <p:cTn id="20" fill="hold">
                            <p:stCondLst>
                              <p:cond delay="6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000"/>
                                        <p:tgtEl>
                                          <p:spTgt spid="12"/>
                                        </p:tgtEl>
                                      </p:cBhvr>
                                    </p:animEffect>
                                  </p:childTnLst>
                                </p:cTn>
                              </p:par>
                            </p:childTnLst>
                          </p:cTn>
                        </p:par>
                        <p:par>
                          <p:cTn id="24" fill="hold">
                            <p:stCondLst>
                              <p:cond delay="8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childTnLst>
                          </p:cTn>
                        </p:par>
                        <p:par>
                          <p:cTn id="28" fill="hold">
                            <p:stCondLst>
                              <p:cond delay="10500"/>
                            </p:stCondLst>
                            <p:childTnLst>
                              <p:par>
                                <p:cTn id="29" presetID="10" presetClass="entr" presetSubtype="0" fill="hold" nodeType="after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fade">
                                      <p:cBhvr>
                                        <p:cTn id="31" dur="1000"/>
                                        <p:tgtEl>
                                          <p:spTgt spid="248"/>
                                        </p:tgtEl>
                                      </p:cBhvr>
                                    </p:animEffect>
                                  </p:childTnLst>
                                </p:cTn>
                              </p:par>
                            </p:childTnLst>
                          </p:cTn>
                        </p:par>
                        <p:par>
                          <p:cTn id="32" fill="hold">
                            <p:stCondLst>
                              <p:cond delay="11500"/>
                            </p:stCondLst>
                            <p:childTnLst>
                              <p:par>
                                <p:cTn id="33" presetID="10" presetClass="entr" presetSubtype="0" fill="hold" nodeType="after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par>
                          <p:cTn id="36" fill="hold">
                            <p:stCondLst>
                              <p:cond delay="12000"/>
                            </p:stCondLst>
                            <p:childTnLst>
                              <p:par>
                                <p:cTn id="37" presetID="10" presetClass="entr" presetSubtype="0" fill="hold" nodeType="afterEffect">
                                  <p:stCondLst>
                                    <p:cond delay="0"/>
                                  </p:stCondLst>
                                  <p:childTnLst>
                                    <p:set>
                                      <p:cBhvr>
                                        <p:cTn id="38" dur="1" fill="hold">
                                          <p:stCondLst>
                                            <p:cond delay="0"/>
                                          </p:stCondLst>
                                        </p:cTn>
                                        <p:tgtEl>
                                          <p:spTgt spid="250"/>
                                        </p:tgtEl>
                                        <p:attrNameLst>
                                          <p:attrName>style.visibility</p:attrName>
                                        </p:attrNameLst>
                                      </p:cBhvr>
                                      <p:to>
                                        <p:strVal val="visible"/>
                                      </p:to>
                                    </p:set>
                                    <p:animEffect transition="in" filter="fade">
                                      <p:cBhvr>
                                        <p:cTn id="39" dur="500"/>
                                        <p:tgtEl>
                                          <p:spTgt spid="250"/>
                                        </p:tgtEl>
                                      </p:cBhvr>
                                    </p:animEffect>
                                  </p:childTnLst>
                                </p:cTn>
                              </p:par>
                            </p:childTnLst>
                          </p:cTn>
                        </p:par>
                        <p:par>
                          <p:cTn id="40" fill="hold">
                            <p:stCondLst>
                              <p:cond delay="12500"/>
                            </p:stCondLst>
                            <p:childTnLst>
                              <p:par>
                                <p:cTn id="41" presetID="10" presetClass="entr" presetSubtype="0" fill="hold" nodeType="afterEffect">
                                  <p:stCondLst>
                                    <p:cond delay="0"/>
                                  </p:stCondLst>
                                  <p:childTnLst>
                                    <p:set>
                                      <p:cBhvr>
                                        <p:cTn id="42" dur="1" fill="hold">
                                          <p:stCondLst>
                                            <p:cond delay="0"/>
                                          </p:stCondLst>
                                        </p:cTn>
                                        <p:tgtEl>
                                          <p:spTgt spid="251"/>
                                        </p:tgtEl>
                                        <p:attrNameLst>
                                          <p:attrName>style.visibility</p:attrName>
                                        </p:attrNameLst>
                                      </p:cBhvr>
                                      <p:to>
                                        <p:strVal val="visible"/>
                                      </p:to>
                                    </p:set>
                                    <p:animEffect transition="in" filter="fade">
                                      <p:cBhvr>
                                        <p:cTn id="43" dur="500"/>
                                        <p:tgtEl>
                                          <p:spTgt spid="251"/>
                                        </p:tgtEl>
                                      </p:cBhvr>
                                    </p:animEffect>
                                  </p:childTnLst>
                                </p:cTn>
                              </p:par>
                            </p:childTnLst>
                          </p:cTn>
                        </p:par>
                        <p:par>
                          <p:cTn id="44" fill="hold">
                            <p:stCondLst>
                              <p:cond delay="13000"/>
                            </p:stCondLst>
                            <p:childTnLst>
                              <p:par>
                                <p:cTn id="45" presetID="22" presetClass="entr" presetSubtype="2" fill="hold" grpId="0" nodeType="afterEffect">
                                  <p:stCondLst>
                                    <p:cond delay="0"/>
                                  </p:stCondLst>
                                  <p:childTnLst>
                                    <p:set>
                                      <p:cBhvr>
                                        <p:cTn id="46" dur="1" fill="hold">
                                          <p:stCondLst>
                                            <p:cond delay="0"/>
                                          </p:stCondLst>
                                        </p:cTn>
                                        <p:tgtEl>
                                          <p:spTgt spid="227"/>
                                        </p:tgtEl>
                                        <p:attrNameLst>
                                          <p:attrName>style.visibility</p:attrName>
                                        </p:attrNameLst>
                                      </p:cBhvr>
                                      <p:to>
                                        <p:strVal val="visible"/>
                                      </p:to>
                                    </p:set>
                                    <p:animEffect transition="in" filter="wipe(right)">
                                      <p:cBhvr>
                                        <p:cTn id="47"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53AA54-E38D-4009-B90E-061A9894FC50}"/>
              </a:ext>
            </a:extLst>
          </p:cNvPr>
          <p:cNvSpPr>
            <a:spLocks noGrp="1"/>
          </p:cNvSpPr>
          <p:nvPr>
            <p:ph type="title"/>
          </p:nvPr>
        </p:nvSpPr>
        <p:spPr>
          <a:xfrm>
            <a:off x="588263" y="3150414"/>
            <a:ext cx="3437637" cy="553998"/>
          </a:xfrm>
        </p:spPr>
        <p:txBody>
          <a:bodyPr/>
          <a:lstStyle/>
          <a:p>
            <a:r>
              <a:rPr lang="en-US">
                <a:sym typeface="Helvetica Neue"/>
              </a:rPr>
              <a:t>GitHub AE</a:t>
            </a:r>
            <a:endParaRPr lang="en-US"/>
          </a:p>
        </p:txBody>
      </p:sp>
      <p:sp>
        <p:nvSpPr>
          <p:cNvPr id="7" name="Google Shape;460;p107">
            <a:extLst>
              <a:ext uri="{FF2B5EF4-FFF2-40B4-BE49-F238E27FC236}">
                <a16:creationId xmlns:a16="http://schemas.microsoft.com/office/drawing/2014/main" id="{FB551995-B1C3-EA4D-9A83-91871FB7159B}"/>
              </a:ext>
            </a:extLst>
          </p:cNvPr>
          <p:cNvSpPr/>
          <p:nvPr/>
        </p:nvSpPr>
        <p:spPr>
          <a:xfrm>
            <a:off x="588263" y="4549538"/>
            <a:ext cx="2201242" cy="398700"/>
          </a:xfrm>
          <a:prstGeom prst="roundRect">
            <a:avLst>
              <a:gd name="adj" fmla="val 16667"/>
            </a:avLst>
          </a:prstGeom>
          <a:noFill/>
          <a:ln w="9525" cap="flat" cmpd="sng">
            <a:solidFill>
              <a:srgbClr val="0078D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
                <a:solidFill>
                  <a:srgbClr val="0078D4"/>
                </a:solidFill>
                <a:latin typeface="Segoe UI"/>
              </a:rPr>
              <a:t>Coming Soon</a:t>
            </a:r>
            <a:endParaRPr kumimoji="0" sz="1765" b="0" i="0" u="none" strike="noStrike" kern="1200" cap="none" spc="0" normalizeH="0" baseline="0" noProof="0">
              <a:ln>
                <a:noFill/>
              </a:ln>
              <a:solidFill>
                <a:srgbClr val="0078D4"/>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4F6A34D4-5116-4521-9ECA-159D4E7FA53C}"/>
              </a:ext>
            </a:extLst>
          </p:cNvPr>
          <p:cNvSpPr>
            <a:spLocks noGrp="1"/>
          </p:cNvSpPr>
          <p:nvPr>
            <p:ph type="body" sz="quarter" idx="11"/>
          </p:nvPr>
        </p:nvSpPr>
        <p:spPr>
          <a:xfrm>
            <a:off x="4941888" y="526618"/>
            <a:ext cx="6667500" cy="5801588"/>
          </a:xfrm>
        </p:spPr>
        <p:txBody>
          <a:bodyPr/>
          <a:lstStyle/>
          <a:p>
            <a:pPr lvl="0">
              <a:lnSpc>
                <a:spcPct val="90000"/>
              </a:lnSpc>
              <a:spcBef>
                <a:spcPts val="3000"/>
              </a:spcBef>
            </a:pPr>
            <a:r>
              <a:rPr lang="en-US">
                <a:sym typeface="Helvetica Neue"/>
              </a:rPr>
              <a:t>Fully managed, single-tenant </a:t>
            </a:r>
            <a:br>
              <a:rPr lang="en-US">
                <a:sym typeface="Helvetica Neue"/>
              </a:rPr>
            </a:br>
            <a:r>
              <a:rPr lang="en-US">
                <a:sym typeface="Helvetica Neue"/>
              </a:rPr>
              <a:t>cloud service</a:t>
            </a:r>
          </a:p>
          <a:p>
            <a:pPr>
              <a:lnSpc>
                <a:spcPct val="90000"/>
              </a:lnSpc>
              <a:spcBef>
                <a:spcPts val="3000"/>
              </a:spcBef>
            </a:pPr>
            <a:r>
              <a:rPr lang="en-US">
                <a:cs typeface="Segoe UI"/>
                <a:sym typeface="Helvetica Neue"/>
              </a:rPr>
              <a:t>Bring-your-own-key encryption, </a:t>
            </a:r>
            <a:br>
              <a:rPr lang="en-US"/>
            </a:br>
            <a:r>
              <a:rPr lang="en-US">
                <a:cs typeface="Segoe UI"/>
                <a:sym typeface="Helvetica Neue"/>
              </a:rPr>
              <a:t>work accounts, data sovereignty </a:t>
            </a:r>
            <a:endParaRPr lang="en-US"/>
          </a:p>
          <a:p>
            <a:pPr lvl="0">
              <a:lnSpc>
                <a:spcPct val="90000"/>
              </a:lnSpc>
              <a:spcBef>
                <a:spcPts val="3000"/>
              </a:spcBef>
            </a:pPr>
            <a:r>
              <a:rPr lang="en-US">
                <a:sym typeface="Helvetica Neue"/>
              </a:rPr>
              <a:t>High availability and disaster recovery, durable backups</a:t>
            </a:r>
          </a:p>
          <a:p>
            <a:pPr>
              <a:lnSpc>
                <a:spcPct val="90000"/>
              </a:lnSpc>
              <a:spcBef>
                <a:spcPts val="3000"/>
              </a:spcBef>
            </a:pPr>
            <a:r>
              <a:rPr lang="en-US">
                <a:sym typeface="Helvetica Neue"/>
              </a:rPr>
              <a:t>Available in multiple Azure regions</a:t>
            </a:r>
          </a:p>
          <a:p>
            <a:pPr>
              <a:lnSpc>
                <a:spcPct val="90000"/>
              </a:lnSpc>
              <a:spcBef>
                <a:spcPts val="3000"/>
              </a:spcBef>
            </a:pPr>
            <a:r>
              <a:rPr kumimoji="0" lang="en-US" sz="2800" b="0" i="0" u="none" strike="noStrike" kern="1200" cap="none" spc="0" normalizeH="0" baseline="0" noProof="0">
                <a:ln>
                  <a:noFill/>
                </a:ln>
                <a:effectLst/>
                <a:uLnTx/>
                <a:uFillTx/>
                <a:latin typeface="Segoe UI"/>
                <a:ea typeface="Helvetica Neue"/>
                <a:cs typeface="Helvetica Neue"/>
                <a:sym typeface="Helvetica Neue"/>
              </a:rPr>
              <a:t>Azure Active Directory (AAD) </a:t>
            </a:r>
            <a:r>
              <a:rPr lang="en-US">
                <a:sym typeface="Helvetica Neue"/>
              </a:rPr>
              <a:t>integration &amp; ExpressRoute support</a:t>
            </a:r>
          </a:p>
        </p:txBody>
      </p:sp>
      <p:pic>
        <p:nvPicPr>
          <p:cNvPr id="2" name="private instances.png">
            <a:extLst>
              <a:ext uri="{FF2B5EF4-FFF2-40B4-BE49-F238E27FC236}">
                <a16:creationId xmlns:a16="http://schemas.microsoft.com/office/drawing/2014/main" id="{8226EA2B-46EB-4B94-8CA6-24830343F329}"/>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12063" y="540880"/>
            <a:ext cx="1954212" cy="1840827"/>
          </a:xfrm>
          <a:prstGeom prst="rect">
            <a:avLst/>
          </a:prstGeom>
          <a:solidFill>
            <a:schemeClr val="tx1"/>
          </a:solidFill>
          <a:ln w="12700">
            <a:miter lim="400000"/>
          </a:ln>
        </p:spPr>
      </p:pic>
    </p:spTree>
    <p:extLst>
      <p:ext uri="{BB962C8B-B14F-4D97-AF65-F5344CB8AC3E}">
        <p14:creationId xmlns:p14="http://schemas.microsoft.com/office/powerpoint/2010/main" val="19601560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64C674-F1D9-6540-B1E1-E50D7F3D1BCE}"/>
              </a:ext>
            </a:extLst>
          </p:cNvPr>
          <p:cNvSpPr>
            <a:spLocks noGrp="1"/>
          </p:cNvSpPr>
          <p:nvPr>
            <p:ph type="title"/>
          </p:nvPr>
        </p:nvSpPr>
        <p:spPr>
          <a:xfrm>
            <a:off x="588263" y="457200"/>
            <a:ext cx="11018520" cy="553998"/>
          </a:xfrm>
        </p:spPr>
        <p:txBody>
          <a:bodyPr/>
          <a:lstStyle/>
          <a:p>
            <a:r>
              <a:rPr lang="en-GB"/>
              <a:t>GitHub Enterprise Active Directory support</a:t>
            </a:r>
            <a:endParaRPr lang="en-US"/>
          </a:p>
        </p:txBody>
      </p:sp>
      <p:sp>
        <p:nvSpPr>
          <p:cNvPr id="9" name="Google Shape;460;p107">
            <a:extLst>
              <a:ext uri="{FF2B5EF4-FFF2-40B4-BE49-F238E27FC236}">
                <a16:creationId xmlns:a16="http://schemas.microsoft.com/office/drawing/2014/main" id="{63578A44-4317-42A9-8F93-DBFD905B3A6C}"/>
              </a:ext>
            </a:extLst>
          </p:cNvPr>
          <p:cNvSpPr/>
          <p:nvPr/>
        </p:nvSpPr>
        <p:spPr>
          <a:xfrm>
            <a:off x="588263" y="1602142"/>
            <a:ext cx="2201242" cy="3987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184FF"/>
                </a:solidFill>
                <a:effectLst/>
                <a:uLnTx/>
                <a:uFillTx/>
                <a:latin typeface="Segoe UI"/>
                <a:ea typeface="+mn-ea"/>
                <a:cs typeface="+mn-cs"/>
              </a:rPr>
              <a:t>Available today</a:t>
            </a:r>
          </a:p>
        </p:txBody>
      </p:sp>
      <p:sp>
        <p:nvSpPr>
          <p:cNvPr id="6" name="Rectangle 5">
            <a:extLst>
              <a:ext uri="{FF2B5EF4-FFF2-40B4-BE49-F238E27FC236}">
                <a16:creationId xmlns:a16="http://schemas.microsoft.com/office/drawing/2014/main" id="{A6F65C30-EBC4-4D42-87FF-711AA4E29128}"/>
              </a:ext>
            </a:extLst>
          </p:cNvPr>
          <p:cNvSpPr/>
          <p:nvPr/>
        </p:nvSpPr>
        <p:spPr>
          <a:xfrm>
            <a:off x="588263" y="2015496"/>
            <a:ext cx="6532144" cy="3901517"/>
          </a:xfrm>
          <a:prstGeom prst="rect">
            <a:avLst/>
          </a:prstGeom>
        </p:spPr>
        <p:txBody>
          <a:bodyPr wrap="square" lIns="0">
            <a:noAutofit/>
          </a:bodyPr>
          <a:lstStyle/>
          <a:p>
            <a:pPr marL="0" marR="0" lvl="0" indent="0" algn="l" defTabSz="914367" rtl="0" eaLnBrk="1" fontAlgn="auto" latinLnBrk="0" hangingPunct="1">
              <a:lnSpc>
                <a:spcPct val="150000"/>
              </a:lnSpc>
              <a:spcBef>
                <a:spcPts val="0"/>
              </a:spcBef>
              <a:spcAft>
                <a:spcPts val="0"/>
              </a:spcAft>
              <a:buClr>
                <a:srgbClr val="FFFFFF"/>
              </a:buClr>
              <a:buSzPts val="1800"/>
              <a:buFontTx/>
              <a:buNone/>
              <a:tabLst/>
              <a:defRPr/>
            </a:pPr>
            <a:r>
              <a:rPr kumimoji="0" lang="en-US" sz="2400" b="0" i="0" u="none" strike="noStrike" kern="1200" cap="none" spc="0" normalizeH="0" baseline="0" noProof="0">
                <a:ln>
                  <a:noFill/>
                </a:ln>
                <a:effectLst/>
                <a:uLnTx/>
                <a:uFillTx/>
                <a:latin typeface="Segoe UI"/>
                <a:ea typeface="Helvetica Neue"/>
                <a:cs typeface="Helvetica Neue"/>
                <a:sym typeface="Helvetica Neue"/>
              </a:rPr>
              <a:t>Azure Active Directory (AAD) sign-on and </a:t>
            </a:r>
            <a:br>
              <a:rPr kumimoji="0" lang="en-US" sz="2400" b="0" i="0" u="none" strike="noStrike" kern="1200" cap="none" spc="0" normalizeH="0" baseline="0" noProof="0">
                <a:ln>
                  <a:noFill/>
                </a:ln>
                <a:effectLst/>
                <a:uLnTx/>
                <a:uFillTx/>
                <a:latin typeface="Segoe UI"/>
                <a:ea typeface="Helvetica Neue"/>
                <a:cs typeface="Helvetica Neue"/>
                <a:sym typeface="Helvetica Neue"/>
              </a:rPr>
            </a:br>
            <a:r>
              <a:rPr kumimoji="0" lang="en-US" sz="2400" b="0" i="0" u="none" strike="noStrike" kern="1200" cap="none" spc="0" normalizeH="0" baseline="0" noProof="0">
                <a:ln>
                  <a:noFill/>
                </a:ln>
                <a:effectLst/>
                <a:uLnTx/>
                <a:uFillTx/>
                <a:latin typeface="Segoe UI"/>
                <a:ea typeface="Helvetica Neue"/>
                <a:cs typeface="Helvetica Neue"/>
                <a:sym typeface="Helvetica Neue"/>
              </a:rPr>
              <a:t>Team Sync, GitHub auth</a:t>
            </a:r>
          </a:p>
          <a:p>
            <a:pPr marL="114300" marR="0" lvl="0" indent="0" algn="l" defTabSz="914367" rtl="0" eaLnBrk="1" fontAlgn="auto" latinLnBrk="0" hangingPunct="1">
              <a:lnSpc>
                <a:spcPct val="150000"/>
              </a:lnSpc>
              <a:spcBef>
                <a:spcPts val="0"/>
              </a:spcBef>
              <a:spcAft>
                <a:spcPts val="0"/>
              </a:spcAft>
              <a:buClr>
                <a:srgbClr val="FFFFFF"/>
              </a:buClr>
              <a:buSzPts val="1800"/>
              <a:buFontTx/>
              <a:buNone/>
              <a:tabLst/>
              <a:defRPr/>
            </a:pPr>
            <a:endParaRPr kumimoji="0" lang="en-US" sz="2400" b="0" i="0" u="none" strike="noStrike" kern="1200" cap="none" spc="0" normalizeH="0" baseline="0" noProof="0">
              <a:ln>
                <a:noFill/>
              </a:ln>
              <a:effectLst/>
              <a:uLnTx/>
              <a:uFillTx/>
              <a:latin typeface="Segoe UI"/>
              <a:ea typeface="Helvetica Neue"/>
              <a:cs typeface="Helvetica Neue"/>
              <a:sym typeface="Helvetica Neue"/>
            </a:endParaRPr>
          </a:p>
          <a:p>
            <a:pPr marL="114300" marR="0" lvl="0" indent="0" algn="l" defTabSz="914367" rtl="0" eaLnBrk="1" fontAlgn="auto" latinLnBrk="0" hangingPunct="1">
              <a:lnSpc>
                <a:spcPct val="150000"/>
              </a:lnSpc>
              <a:spcBef>
                <a:spcPts val="0"/>
              </a:spcBef>
              <a:spcAft>
                <a:spcPts val="0"/>
              </a:spcAft>
              <a:buClr>
                <a:srgbClr val="FFFFFF"/>
              </a:buClr>
              <a:buSzPts val="1800"/>
              <a:buFontTx/>
              <a:buNone/>
              <a:tabLst/>
              <a:defRPr/>
            </a:pPr>
            <a:endParaRPr kumimoji="0" lang="en-US" sz="2400" b="0" i="0" u="none" strike="noStrike" kern="1200" cap="none" spc="0" normalizeH="0" baseline="0" noProof="0">
              <a:ln>
                <a:noFill/>
              </a:ln>
              <a:effectLst/>
              <a:uLnTx/>
              <a:uFillTx/>
              <a:latin typeface="Segoe UI"/>
              <a:ea typeface="Helvetica Neue"/>
              <a:cs typeface="Helvetica Neue"/>
              <a:sym typeface="Helvetica Neue"/>
            </a:endParaRPr>
          </a:p>
          <a:p>
            <a:pPr marL="292100" marR="0" lvl="0" indent="-292100" algn="l" defTabSz="914367" rtl="0" eaLnBrk="1" fontAlgn="auto" latinLnBrk="0" hangingPunct="1">
              <a:lnSpc>
                <a:spcPct val="150000"/>
              </a:lnSpc>
              <a:spcBef>
                <a:spcPts val="0"/>
              </a:spcBef>
              <a:spcAft>
                <a:spcPts val="0"/>
              </a:spcAft>
              <a:buClr>
                <a:schemeClr val="tx1"/>
              </a:buClr>
              <a:buSzPts val="1800"/>
              <a:buFont typeface="Arial" panose="020B0604020202020204" pitchFamily="34" charset="0"/>
              <a:buChar char="•"/>
              <a:tabLst/>
              <a:defRPr/>
            </a:pPr>
            <a:r>
              <a:rPr kumimoji="0" lang="en-US" sz="2400" b="0" i="0" u="none" strike="noStrike" kern="1200" cap="none" spc="0" normalizeH="0" baseline="0" noProof="0">
                <a:ln>
                  <a:noFill/>
                </a:ln>
                <a:effectLst/>
                <a:uLnTx/>
                <a:uFillTx/>
                <a:latin typeface="Segoe UI"/>
                <a:ea typeface="Helvetica Neue"/>
                <a:cs typeface="Helvetica Neue"/>
                <a:sym typeface="Helvetica Neue"/>
              </a:rPr>
              <a:t>Work accounts—AAD as your primary ID</a:t>
            </a:r>
          </a:p>
          <a:p>
            <a:pPr marL="292100" marR="0" lvl="0" indent="-292100" algn="l" defTabSz="914367" rtl="0" eaLnBrk="1" fontAlgn="auto" latinLnBrk="0" hangingPunct="1">
              <a:lnSpc>
                <a:spcPct val="150000"/>
              </a:lnSpc>
              <a:spcBef>
                <a:spcPts val="0"/>
              </a:spcBef>
              <a:spcAft>
                <a:spcPts val="0"/>
              </a:spcAft>
              <a:buClr>
                <a:schemeClr val="tx1"/>
              </a:buClr>
              <a:buSzPts val="1800"/>
              <a:buFont typeface="Arial" panose="020B0604020202020204" pitchFamily="34" charset="0"/>
              <a:buChar char="•"/>
              <a:tabLst/>
              <a:defRPr/>
            </a:pPr>
            <a:r>
              <a:rPr kumimoji="0" lang="en-US" sz="2400" b="0" i="0" u="none" strike="noStrike" kern="1200" cap="none" spc="0" normalizeH="0" baseline="0" noProof="0">
                <a:ln>
                  <a:noFill/>
                </a:ln>
                <a:effectLst/>
                <a:uLnTx/>
                <a:uFillTx/>
                <a:latin typeface="Segoe UI"/>
                <a:ea typeface="Helvetica Neue"/>
                <a:cs typeface="Helvetica Neue"/>
                <a:sym typeface="Helvetica Neue"/>
              </a:rPr>
              <a:t>Finer-grained permissions and custom roles</a:t>
            </a:r>
          </a:p>
          <a:p>
            <a:pPr marL="292100" marR="0" lvl="0" indent="-292100" algn="l" defTabSz="914367" rtl="0" eaLnBrk="1" fontAlgn="auto" latinLnBrk="0" hangingPunct="1">
              <a:lnSpc>
                <a:spcPct val="150000"/>
              </a:lnSpc>
              <a:spcBef>
                <a:spcPts val="0"/>
              </a:spcBef>
              <a:spcAft>
                <a:spcPts val="0"/>
              </a:spcAft>
              <a:buClr>
                <a:schemeClr val="tx1"/>
              </a:buClr>
              <a:buSzPts val="1800"/>
              <a:buFont typeface="Arial" panose="020B0604020202020204" pitchFamily="34" charset="0"/>
              <a:buChar char="•"/>
              <a:tabLst/>
              <a:defRPr/>
            </a:pPr>
            <a:r>
              <a:rPr kumimoji="0" lang="en-US" sz="2400" b="0" i="0" u="none" strike="noStrike" kern="1200" cap="none" spc="0" normalizeH="0" baseline="0" noProof="0">
                <a:ln>
                  <a:noFill/>
                </a:ln>
                <a:effectLst/>
                <a:uLnTx/>
                <a:uFillTx/>
                <a:latin typeface="Segoe UI"/>
                <a:ea typeface="Helvetica Neue"/>
                <a:cs typeface="Helvetica Neue"/>
                <a:sym typeface="Helvetica Neue"/>
              </a:rPr>
              <a:t>Service accounts and security groups</a:t>
            </a:r>
          </a:p>
        </p:txBody>
      </p:sp>
      <p:sp>
        <p:nvSpPr>
          <p:cNvPr id="8" name="Google Shape;460;p107">
            <a:extLst>
              <a:ext uri="{FF2B5EF4-FFF2-40B4-BE49-F238E27FC236}">
                <a16:creationId xmlns:a16="http://schemas.microsoft.com/office/drawing/2014/main" id="{68C5894A-EBA3-CC40-94DE-3EAF04F1EA99}"/>
              </a:ext>
            </a:extLst>
          </p:cNvPr>
          <p:cNvSpPr/>
          <p:nvPr/>
        </p:nvSpPr>
        <p:spPr>
          <a:xfrm>
            <a:off x="588263" y="3766904"/>
            <a:ext cx="2201242" cy="398700"/>
          </a:xfrm>
          <a:prstGeom prst="roundRect">
            <a:avLst>
              <a:gd name="adj" fmla="val 16667"/>
            </a:avLst>
          </a:prstGeom>
          <a:noFill/>
          <a:ln w="9525" cap="flat" cmpd="sng">
            <a:solidFill>
              <a:srgbClr val="0078D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4"/>
                </a:solidFill>
                <a:effectLst/>
                <a:uLnTx/>
                <a:uFillTx/>
                <a:latin typeface="Segoe UI"/>
                <a:ea typeface="+mn-ea"/>
                <a:cs typeface="+mn-cs"/>
              </a:rPr>
              <a:t>Coming soon</a:t>
            </a:r>
          </a:p>
        </p:txBody>
      </p:sp>
      <p:sp>
        <p:nvSpPr>
          <p:cNvPr id="10" name="TextBox 9">
            <a:extLst>
              <a:ext uri="{FF2B5EF4-FFF2-40B4-BE49-F238E27FC236}">
                <a16:creationId xmlns:a16="http://schemas.microsoft.com/office/drawing/2014/main" id="{B19FE3E2-4F1F-4829-8E85-9724AB40B9D8}"/>
              </a:ext>
            </a:extLst>
          </p:cNvPr>
          <p:cNvSpPr txBox="1"/>
          <p:nvPr/>
        </p:nvSpPr>
        <p:spPr>
          <a:xfrm>
            <a:off x="588263" y="6182890"/>
            <a:ext cx="7811934" cy="307777"/>
          </a:xfrm>
          <a:prstGeom prst="rect">
            <a:avLst/>
          </a:prstGeom>
          <a:noFill/>
        </p:spPr>
        <p:txBody>
          <a:bodyPr wrap="square">
            <a:spAutoFit/>
          </a:bodyPr>
          <a:lstStyle/>
          <a:p>
            <a:r>
              <a:rPr lang="en-US" sz="1400">
                <a:hlinkClick r:id="rId3"/>
              </a:rPr>
              <a:t>Enterprise Managed Users (Private Beta) · Issue #132 · github/roadmap</a:t>
            </a:r>
            <a:endParaRPr lang="en-US" sz="1400"/>
          </a:p>
        </p:txBody>
      </p:sp>
      <p:pic>
        <p:nvPicPr>
          <p:cNvPr id="5" name="Google Shape;4668;p762">
            <a:extLst>
              <a:ext uri="{FF2B5EF4-FFF2-40B4-BE49-F238E27FC236}">
                <a16:creationId xmlns:a16="http://schemas.microsoft.com/office/drawing/2014/main" id="{0EC6798B-599E-204D-8CC2-A074DD9FAAF3}"/>
              </a:ext>
              <a:ext uri="{C183D7F6-B498-43B3-948B-1728B52AA6E4}">
                <adec:decorative xmlns:adec="http://schemas.microsoft.com/office/drawing/2017/decorative" val="1"/>
              </a:ext>
            </a:extLst>
          </p:cNvPr>
          <p:cNvPicPr preferRelativeResize="0"/>
          <p:nvPr/>
        </p:nvPicPr>
        <p:blipFill rotWithShape="1">
          <a:blip r:embed="rId4">
            <a:alphaModFix/>
          </a:blip>
          <a:srcRect r="18064" b="17755"/>
          <a:stretch/>
        </p:blipFill>
        <p:spPr>
          <a:xfrm>
            <a:off x="7206905" y="1852985"/>
            <a:ext cx="4985096" cy="4226540"/>
          </a:xfrm>
          <a:prstGeom prst="rect">
            <a:avLst/>
          </a:prstGeom>
          <a:noFill/>
          <a:ln>
            <a:solidFill>
              <a:schemeClr val="tx1"/>
            </a:solidFill>
          </a:ln>
        </p:spPr>
      </p:pic>
    </p:spTree>
    <p:extLst>
      <p:ext uri="{BB962C8B-B14F-4D97-AF65-F5344CB8AC3E}">
        <p14:creationId xmlns:p14="http://schemas.microsoft.com/office/powerpoint/2010/main" val="6358752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wo female and two male employees collaborate around a computer screen.">
            <a:extLst>
              <a:ext uri="{FF2B5EF4-FFF2-40B4-BE49-F238E27FC236}">
                <a16:creationId xmlns:a16="http://schemas.microsoft.com/office/drawing/2014/main" id="{526B7DA3-3FC6-C14A-9D04-61D8F0B70718}"/>
              </a:ext>
            </a:extLst>
          </p:cNvPr>
          <p:cNvPicPr>
            <a:picLocks noGrp="1" noChangeAspect="1"/>
          </p:cNvPicPr>
          <p:nvPr>
            <p:ph type="pic" sz="quarter" idx="10"/>
          </p:nvPr>
        </p:nvPicPr>
        <p:blipFill>
          <a:blip r:embed="rId3"/>
          <a:srcRect t="7802" b="7802"/>
          <a:stretch>
            <a:fillRect/>
          </a:stretch>
        </p:blipFill>
        <p:spPr/>
      </p:pic>
      <p:sp>
        <p:nvSpPr>
          <p:cNvPr id="3" name="Title 2">
            <a:extLst>
              <a:ext uri="{FF2B5EF4-FFF2-40B4-BE49-F238E27FC236}">
                <a16:creationId xmlns:a16="http://schemas.microsoft.com/office/drawing/2014/main" id="{BAE92985-B461-E849-9E65-A59CD40156A5}"/>
              </a:ext>
            </a:extLst>
          </p:cNvPr>
          <p:cNvSpPr>
            <a:spLocks noGrp="1"/>
          </p:cNvSpPr>
          <p:nvPr>
            <p:ph type="title"/>
          </p:nvPr>
        </p:nvSpPr>
        <p:spPr/>
        <p:txBody>
          <a:bodyPr/>
          <a:lstStyle/>
          <a:p>
            <a:r>
              <a:rPr lang="en-US"/>
              <a:t>Choose the Best Tool for each Phase of DevOps</a:t>
            </a:r>
          </a:p>
        </p:txBody>
      </p:sp>
    </p:spTree>
    <p:extLst>
      <p:ext uri="{BB962C8B-B14F-4D97-AF65-F5344CB8AC3E}">
        <p14:creationId xmlns:p14="http://schemas.microsoft.com/office/powerpoint/2010/main" val="29018978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313"/>
        <p:cNvGrpSpPr/>
        <p:nvPr/>
      </p:nvGrpSpPr>
      <p:grpSpPr>
        <a:xfrm>
          <a:off x="0" y="0"/>
          <a:ext cx="0" cy="0"/>
          <a:chOff x="0" y="0"/>
          <a:chExt cx="0" cy="0"/>
        </a:xfrm>
      </p:grpSpPr>
      <p:sp>
        <p:nvSpPr>
          <p:cNvPr id="3323" name="Google Shape;3323;p787"/>
          <p:cNvSpPr/>
          <p:nvPr/>
        </p:nvSpPr>
        <p:spPr>
          <a:xfrm>
            <a:off x="1043614" y="975534"/>
            <a:ext cx="10115700" cy="321900"/>
          </a:xfrm>
          <a:prstGeom prst="rect">
            <a:avLst/>
          </a:prstGeom>
          <a:noFill/>
          <a:ln>
            <a:noFill/>
          </a:ln>
        </p:spPr>
        <p:txBody>
          <a:bodyPr spcFirstLastPara="1" wrap="square" lIns="0" tIns="45667" rIns="0" bIns="45667" anchor="t" anchorCtr="0">
            <a:noAutofit/>
          </a:bodyPr>
          <a:lstStyle/>
          <a:p>
            <a:pPr algn="ctr">
              <a:lnSpc>
                <a:spcPct val="150000"/>
              </a:lnSpc>
            </a:pPr>
            <a:r>
              <a:rPr lang="en" sz="1500" b="1">
                <a:solidFill>
                  <a:srgbClr val="0366D6"/>
                </a:solidFill>
                <a:latin typeface="Roboto Mono"/>
                <a:ea typeface="Roboto Mono"/>
                <a:cs typeface="Roboto Mono"/>
                <a:sym typeface="Roboto Mono"/>
              </a:rPr>
              <a:t>Leverage your Existing Azure DevOps Investment while</a:t>
            </a:r>
            <a:endParaRPr sz="1500" b="1">
              <a:solidFill>
                <a:srgbClr val="0366D6"/>
              </a:solidFill>
              <a:latin typeface="Roboto Mono"/>
              <a:ea typeface="Roboto Mono"/>
              <a:cs typeface="Roboto Mono"/>
              <a:sym typeface="Roboto Mono"/>
            </a:endParaRPr>
          </a:p>
          <a:p>
            <a:pPr algn="ctr">
              <a:lnSpc>
                <a:spcPct val="150000"/>
              </a:lnSpc>
            </a:pPr>
            <a:endParaRPr lang="en-US" sz="1500" b="1">
              <a:solidFill>
                <a:srgbClr val="0366D6"/>
              </a:solidFill>
              <a:latin typeface="Roboto Mono"/>
              <a:ea typeface="Roboto Mono"/>
              <a:cs typeface="Roboto Mono"/>
              <a:sym typeface="Roboto Mono"/>
            </a:endParaRPr>
          </a:p>
          <a:p>
            <a:pPr algn="ctr">
              <a:lnSpc>
                <a:spcPct val="150000"/>
              </a:lnSpc>
            </a:pPr>
            <a:endParaRPr sz="1500" b="1">
              <a:solidFill>
                <a:srgbClr val="0366D6"/>
              </a:solidFill>
              <a:latin typeface="Roboto Mono"/>
              <a:ea typeface="Roboto Mono"/>
              <a:cs typeface="Roboto Mono"/>
              <a:sym typeface="Roboto Mono"/>
            </a:endParaRPr>
          </a:p>
        </p:txBody>
      </p:sp>
      <p:sp>
        <p:nvSpPr>
          <p:cNvPr id="3317" name="Google Shape;3317;p787"/>
          <p:cNvSpPr txBox="1">
            <a:spLocks noGrp="1"/>
          </p:cNvSpPr>
          <p:nvPr>
            <p:ph type="title"/>
          </p:nvPr>
        </p:nvSpPr>
        <p:spPr>
          <a:xfrm>
            <a:off x="609600" y="1258627"/>
            <a:ext cx="10972800" cy="678300"/>
          </a:xfrm>
          <a:prstGeom prst="rect">
            <a:avLst/>
          </a:prstGeom>
          <a:noFill/>
          <a:ln>
            <a:noFill/>
          </a:ln>
        </p:spPr>
        <p:txBody>
          <a:bodyPr spcFirstLastPara="1" vert="horz" wrap="square" lIns="25400" tIns="25400" rIns="25400" bIns="25400" rtlCol="0" anchor="ctr" anchorCtr="0">
            <a:noAutofit/>
          </a:bodyPr>
          <a:lstStyle/>
          <a:p>
            <a:r>
              <a:rPr lang="en" sz="3200">
                <a:latin typeface="Helvetica Neue"/>
                <a:ea typeface="Helvetica Neue"/>
                <a:cs typeface="Helvetica Neue"/>
                <a:sym typeface="Helvetica Neue"/>
              </a:rPr>
              <a:t>Adopting GitHub</a:t>
            </a:r>
            <a:endParaRPr sz="3200">
              <a:latin typeface="Helvetica Neue"/>
              <a:ea typeface="Helvetica Neue"/>
              <a:cs typeface="Helvetica Neue"/>
              <a:sym typeface="Helvetica Neue"/>
            </a:endParaRPr>
          </a:p>
        </p:txBody>
      </p:sp>
      <p:sp>
        <p:nvSpPr>
          <p:cNvPr id="3314" name="Google Shape;3314;p787"/>
          <p:cNvSpPr/>
          <p:nvPr/>
        </p:nvSpPr>
        <p:spPr>
          <a:xfrm>
            <a:off x="448741" y="3722751"/>
            <a:ext cx="2514600" cy="1473600"/>
          </a:xfrm>
          <a:prstGeom prst="rect">
            <a:avLst/>
          </a:prstGeom>
          <a:noFill/>
          <a:ln>
            <a:noFill/>
          </a:ln>
        </p:spPr>
        <p:txBody>
          <a:bodyPr spcFirstLastPara="1" wrap="square" lIns="0" tIns="0" rIns="0" bIns="0" anchor="t" anchorCtr="0">
            <a:noAutofit/>
          </a:bodyPr>
          <a:lstStyle/>
          <a:p>
            <a:pPr algn="ctr">
              <a:lnSpc>
                <a:spcPct val="115000"/>
              </a:lnSpc>
            </a:pPr>
            <a:r>
              <a:rPr lang="en" sz="1800" b="1">
                <a:solidFill>
                  <a:srgbClr val="22282E"/>
                </a:solidFill>
                <a:latin typeface="Helvetica Neue"/>
                <a:ea typeface="Helvetica Neue"/>
                <a:cs typeface="Helvetica Neue"/>
                <a:sym typeface="Helvetica Neue"/>
              </a:rPr>
              <a:t>Move Repositories </a:t>
            </a:r>
            <a:br>
              <a:rPr lang="en" sz="1800" b="1">
                <a:solidFill>
                  <a:srgbClr val="22282E"/>
                </a:solidFill>
                <a:latin typeface="Helvetica Neue"/>
                <a:ea typeface="Helvetica Neue"/>
                <a:cs typeface="Helvetica Neue"/>
                <a:sym typeface="Helvetica Neue"/>
              </a:rPr>
            </a:br>
            <a:r>
              <a:rPr lang="en" sz="1800" b="1">
                <a:solidFill>
                  <a:srgbClr val="22282E"/>
                </a:solidFill>
                <a:latin typeface="Helvetica Neue"/>
                <a:ea typeface="Helvetica Neue"/>
                <a:cs typeface="Helvetica Neue"/>
                <a:sym typeface="Helvetica Neue"/>
              </a:rPr>
              <a:t>to GitHub</a:t>
            </a:r>
            <a:br>
              <a:rPr lang="en" sz="1800" b="1">
                <a:solidFill>
                  <a:srgbClr val="22282E"/>
                </a:solidFill>
                <a:latin typeface="Helvetica Neue"/>
                <a:ea typeface="Helvetica Neue"/>
                <a:cs typeface="Helvetica Neue"/>
                <a:sym typeface="Helvetica Neue"/>
              </a:rPr>
            </a:br>
            <a:endParaRPr sz="1800" b="1">
              <a:solidFill>
                <a:srgbClr val="22282E"/>
              </a:solidFill>
              <a:latin typeface="Helvetica Neue"/>
              <a:ea typeface="Helvetica Neue"/>
              <a:cs typeface="Helvetica Neue"/>
              <a:sym typeface="Helvetica Neue"/>
            </a:endParaRPr>
          </a:p>
        </p:txBody>
      </p:sp>
      <p:sp>
        <p:nvSpPr>
          <p:cNvPr id="3316" name="Google Shape;3316;p787"/>
          <p:cNvSpPr/>
          <p:nvPr/>
        </p:nvSpPr>
        <p:spPr>
          <a:xfrm>
            <a:off x="3321761" y="3729774"/>
            <a:ext cx="2514600" cy="1473600"/>
          </a:xfrm>
          <a:prstGeom prst="rect">
            <a:avLst/>
          </a:prstGeom>
          <a:noFill/>
          <a:ln>
            <a:noFill/>
          </a:ln>
        </p:spPr>
        <p:txBody>
          <a:bodyPr spcFirstLastPara="1" wrap="square" lIns="0" tIns="0" rIns="0" bIns="0" anchor="t" anchorCtr="0">
            <a:noAutofit/>
          </a:bodyPr>
          <a:lstStyle/>
          <a:p>
            <a:pPr algn="ctr">
              <a:lnSpc>
                <a:spcPct val="115000"/>
              </a:lnSpc>
            </a:pPr>
            <a:r>
              <a:rPr lang="en" sz="1800" b="1">
                <a:solidFill>
                  <a:srgbClr val="22282E"/>
                </a:solidFill>
                <a:latin typeface="Helvetica Neue"/>
                <a:ea typeface="Helvetica Neue"/>
                <a:cs typeface="Helvetica Neue"/>
                <a:sym typeface="Helvetica Neue"/>
              </a:rPr>
              <a:t>Keep your builds and/or boards in </a:t>
            </a:r>
            <a:br>
              <a:rPr lang="en" sz="1800" b="1">
                <a:solidFill>
                  <a:srgbClr val="22282E"/>
                </a:solidFill>
                <a:latin typeface="Helvetica Neue"/>
                <a:ea typeface="Helvetica Neue"/>
                <a:cs typeface="Helvetica Neue"/>
                <a:sym typeface="Helvetica Neue"/>
              </a:rPr>
            </a:br>
            <a:r>
              <a:rPr lang="en" sz="1800" b="1">
                <a:solidFill>
                  <a:srgbClr val="22282E"/>
                </a:solidFill>
                <a:latin typeface="Helvetica Neue"/>
                <a:ea typeface="Helvetica Neue"/>
                <a:cs typeface="Helvetica Neue"/>
                <a:sym typeface="Helvetica Neue"/>
              </a:rPr>
              <a:t>Azure DevOps</a:t>
            </a:r>
            <a:endParaRPr sz="1800" b="1">
              <a:solidFill>
                <a:srgbClr val="22282E"/>
              </a:solidFill>
              <a:latin typeface="Helvetica Neue"/>
              <a:ea typeface="Helvetica Neue"/>
              <a:cs typeface="Helvetica Neue"/>
              <a:sym typeface="Helvetica Neue"/>
            </a:endParaRPr>
          </a:p>
        </p:txBody>
      </p:sp>
      <p:sp>
        <p:nvSpPr>
          <p:cNvPr id="3315" name="Google Shape;3315;p787"/>
          <p:cNvSpPr/>
          <p:nvPr/>
        </p:nvSpPr>
        <p:spPr>
          <a:xfrm>
            <a:off x="6146832" y="3727175"/>
            <a:ext cx="2514600" cy="1338000"/>
          </a:xfrm>
          <a:prstGeom prst="rect">
            <a:avLst/>
          </a:prstGeom>
          <a:noFill/>
          <a:ln>
            <a:noFill/>
          </a:ln>
        </p:spPr>
        <p:txBody>
          <a:bodyPr spcFirstLastPara="1" wrap="square" lIns="0" tIns="0" rIns="0" bIns="0" anchor="t" anchorCtr="0">
            <a:noAutofit/>
          </a:bodyPr>
          <a:lstStyle/>
          <a:p>
            <a:pPr algn="ctr">
              <a:lnSpc>
                <a:spcPct val="115000"/>
              </a:lnSpc>
            </a:pPr>
            <a:r>
              <a:rPr lang="en" sz="1800" b="1">
                <a:solidFill>
                  <a:srgbClr val="22282E"/>
                </a:solidFill>
                <a:latin typeface="Helvetica Neue"/>
                <a:ea typeface="Helvetica Neue"/>
                <a:cs typeface="Helvetica Neue"/>
                <a:sym typeface="Helvetica Neue"/>
              </a:rPr>
              <a:t>Automate non-build workflows with </a:t>
            </a:r>
            <a:br>
              <a:rPr lang="en" sz="1800" b="1">
                <a:solidFill>
                  <a:srgbClr val="22282E"/>
                </a:solidFill>
                <a:latin typeface="Helvetica Neue"/>
                <a:ea typeface="Helvetica Neue"/>
                <a:cs typeface="Helvetica Neue"/>
                <a:sym typeface="Helvetica Neue"/>
              </a:rPr>
            </a:br>
            <a:r>
              <a:rPr lang="en" sz="1800" b="1">
                <a:solidFill>
                  <a:srgbClr val="22282E"/>
                </a:solidFill>
                <a:latin typeface="Helvetica Neue"/>
                <a:ea typeface="Helvetica Neue"/>
                <a:cs typeface="Helvetica Neue"/>
                <a:sym typeface="Helvetica Neue"/>
              </a:rPr>
              <a:t>GitHub Actions</a:t>
            </a:r>
            <a:endParaRPr sz="1800">
              <a:solidFill>
                <a:srgbClr val="22282E"/>
              </a:solidFill>
              <a:latin typeface="Helvetica Neue"/>
              <a:ea typeface="Helvetica Neue"/>
              <a:cs typeface="Helvetica Neue"/>
              <a:sym typeface="Helvetica Neue"/>
            </a:endParaRPr>
          </a:p>
        </p:txBody>
      </p:sp>
      <p:sp>
        <p:nvSpPr>
          <p:cNvPr id="3324" name="Google Shape;3324;p787"/>
          <p:cNvSpPr/>
          <p:nvPr/>
        </p:nvSpPr>
        <p:spPr>
          <a:xfrm>
            <a:off x="8971903" y="3722739"/>
            <a:ext cx="2514600" cy="1473600"/>
          </a:xfrm>
          <a:prstGeom prst="rect">
            <a:avLst/>
          </a:prstGeom>
          <a:noFill/>
          <a:ln>
            <a:noFill/>
          </a:ln>
        </p:spPr>
        <p:txBody>
          <a:bodyPr spcFirstLastPara="1" wrap="square" lIns="0" tIns="0" rIns="0" bIns="0" anchor="t" anchorCtr="0">
            <a:noAutofit/>
          </a:bodyPr>
          <a:lstStyle/>
          <a:p>
            <a:pPr algn="ctr">
              <a:lnSpc>
                <a:spcPct val="115000"/>
              </a:lnSpc>
            </a:pPr>
            <a:r>
              <a:rPr lang="en" sz="1800" b="1">
                <a:solidFill>
                  <a:srgbClr val="22282E"/>
                </a:solidFill>
                <a:latin typeface="Helvetica Neue"/>
                <a:ea typeface="Helvetica Neue"/>
                <a:cs typeface="Helvetica Neue"/>
                <a:sym typeface="Helvetica Neue"/>
              </a:rPr>
              <a:t>Use GitHub </a:t>
            </a:r>
            <a:br>
              <a:rPr lang="en" sz="1800" b="1">
                <a:solidFill>
                  <a:srgbClr val="22282E"/>
                </a:solidFill>
                <a:latin typeface="Helvetica Neue"/>
                <a:ea typeface="Helvetica Neue"/>
                <a:cs typeface="Helvetica Neue"/>
                <a:sym typeface="Helvetica Neue"/>
              </a:rPr>
            </a:br>
            <a:r>
              <a:rPr lang="en" sz="1800" b="1">
                <a:solidFill>
                  <a:srgbClr val="22282E"/>
                </a:solidFill>
                <a:latin typeface="Helvetica Neue"/>
                <a:ea typeface="Helvetica Neue"/>
                <a:cs typeface="Helvetica Neue"/>
                <a:sym typeface="Helvetica Neue"/>
              </a:rPr>
              <a:t>Package Registry &amp; Azure Artifacts</a:t>
            </a:r>
            <a:endParaRPr sz="1800" b="1">
              <a:solidFill>
                <a:srgbClr val="22282E"/>
              </a:solidFill>
              <a:latin typeface="Helvetica Neue"/>
              <a:ea typeface="Helvetica Neue"/>
              <a:cs typeface="Helvetica Neue"/>
              <a:sym typeface="Helvetica Neue"/>
            </a:endParaRPr>
          </a:p>
        </p:txBody>
      </p:sp>
      <p:pic>
        <p:nvPicPr>
          <p:cNvPr id="3318" name="Google Shape;3318;p787">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6875970" y="2467027"/>
            <a:ext cx="1056323" cy="1056300"/>
          </a:xfrm>
          <a:prstGeom prst="rect">
            <a:avLst/>
          </a:prstGeom>
          <a:noFill/>
          <a:ln>
            <a:noFill/>
          </a:ln>
        </p:spPr>
      </p:pic>
      <p:grpSp>
        <p:nvGrpSpPr>
          <p:cNvPr id="5" name="Group 4">
            <a:extLst>
              <a:ext uri="{FF2B5EF4-FFF2-40B4-BE49-F238E27FC236}">
                <a16:creationId xmlns:a16="http://schemas.microsoft.com/office/drawing/2014/main" id="{3748CDC3-87C5-4951-B6B9-06185F3F7847}"/>
              </a:ext>
              <a:ext uri="{C183D7F6-B498-43B3-948B-1728B52AA6E4}">
                <adec:decorative xmlns:adec="http://schemas.microsoft.com/office/drawing/2017/decorative" val="1"/>
              </a:ext>
            </a:extLst>
          </p:cNvPr>
          <p:cNvGrpSpPr/>
          <p:nvPr/>
        </p:nvGrpSpPr>
        <p:grpSpPr>
          <a:xfrm>
            <a:off x="3770130" y="2469625"/>
            <a:ext cx="1617862" cy="1056302"/>
            <a:chOff x="3445778" y="2469628"/>
            <a:chExt cx="1617862" cy="1056302"/>
          </a:xfrm>
        </p:grpSpPr>
        <p:pic>
          <p:nvPicPr>
            <p:cNvPr id="3319" name="Google Shape;3319;p787"/>
            <p:cNvPicPr preferRelativeResize="0"/>
            <p:nvPr/>
          </p:nvPicPr>
          <p:blipFill rotWithShape="1">
            <a:blip r:embed="rId4">
              <a:alphaModFix/>
            </a:blip>
            <a:srcRect/>
            <a:stretch/>
          </p:blipFill>
          <p:spPr>
            <a:xfrm>
              <a:off x="3445778" y="2884513"/>
              <a:ext cx="641415" cy="641417"/>
            </a:xfrm>
            <a:prstGeom prst="rect">
              <a:avLst/>
            </a:prstGeom>
            <a:noFill/>
            <a:ln>
              <a:noFill/>
            </a:ln>
          </p:spPr>
        </p:pic>
        <p:pic>
          <p:nvPicPr>
            <p:cNvPr id="3320" name="Google Shape;3320;p787"/>
            <p:cNvPicPr preferRelativeResize="0"/>
            <p:nvPr/>
          </p:nvPicPr>
          <p:blipFill rotWithShape="1">
            <a:blip r:embed="rId5">
              <a:alphaModFix/>
            </a:blip>
            <a:srcRect/>
            <a:stretch/>
          </p:blipFill>
          <p:spPr>
            <a:xfrm>
              <a:off x="4331352" y="2469628"/>
              <a:ext cx="732288" cy="727445"/>
            </a:xfrm>
            <a:prstGeom prst="rect">
              <a:avLst/>
            </a:prstGeom>
            <a:noFill/>
            <a:ln>
              <a:noFill/>
            </a:ln>
          </p:spPr>
        </p:pic>
      </p:grpSp>
      <p:pic>
        <p:nvPicPr>
          <p:cNvPr id="3321" name="Google Shape;3321;p787">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1118404" y="2350651"/>
            <a:ext cx="1175275" cy="1175275"/>
          </a:xfrm>
          <a:prstGeom prst="rect">
            <a:avLst/>
          </a:prstGeom>
          <a:noFill/>
          <a:ln>
            <a:noFill/>
          </a:ln>
        </p:spPr>
      </p:pic>
      <p:grpSp>
        <p:nvGrpSpPr>
          <p:cNvPr id="6" name="Group 5">
            <a:extLst>
              <a:ext uri="{FF2B5EF4-FFF2-40B4-BE49-F238E27FC236}">
                <a16:creationId xmlns:a16="http://schemas.microsoft.com/office/drawing/2014/main" id="{A8C1AFCA-05D8-4BCC-8083-116B9270FBEB}"/>
              </a:ext>
              <a:ext uri="{C183D7F6-B498-43B3-948B-1728B52AA6E4}">
                <adec:decorative xmlns:adec="http://schemas.microsoft.com/office/drawing/2017/decorative" val="1"/>
              </a:ext>
            </a:extLst>
          </p:cNvPr>
          <p:cNvGrpSpPr/>
          <p:nvPr/>
        </p:nvGrpSpPr>
        <p:grpSpPr>
          <a:xfrm>
            <a:off x="9414015" y="2464440"/>
            <a:ext cx="1630376" cy="1058887"/>
            <a:chOff x="6639850" y="2467039"/>
            <a:chExt cx="1630376" cy="1058887"/>
          </a:xfrm>
        </p:grpSpPr>
        <p:pic>
          <p:nvPicPr>
            <p:cNvPr id="3325" name="Google Shape;3325;p787"/>
            <p:cNvPicPr preferRelativeResize="0"/>
            <p:nvPr/>
          </p:nvPicPr>
          <p:blipFill rotWithShape="1">
            <a:blip r:embed="rId7">
              <a:alphaModFix/>
            </a:blip>
            <a:srcRect/>
            <a:stretch/>
          </p:blipFill>
          <p:spPr>
            <a:xfrm>
              <a:off x="7628801" y="2884501"/>
              <a:ext cx="641425" cy="641425"/>
            </a:xfrm>
            <a:prstGeom prst="rect">
              <a:avLst/>
            </a:prstGeom>
            <a:noFill/>
            <a:ln>
              <a:noFill/>
            </a:ln>
          </p:spPr>
        </p:pic>
        <p:pic>
          <p:nvPicPr>
            <p:cNvPr id="3326" name="Google Shape;3326;p787"/>
            <p:cNvPicPr preferRelativeResize="0"/>
            <p:nvPr/>
          </p:nvPicPr>
          <p:blipFill rotWithShape="1">
            <a:blip r:embed="rId8">
              <a:alphaModFix/>
            </a:blip>
            <a:srcRect/>
            <a:stretch/>
          </p:blipFill>
          <p:spPr>
            <a:xfrm>
              <a:off x="6639850" y="2467039"/>
              <a:ext cx="711269" cy="725612"/>
            </a:xfrm>
            <a:prstGeom prst="rect">
              <a:avLst/>
            </a:prstGeom>
            <a:noFill/>
            <a:ln>
              <a:noFill/>
            </a:ln>
          </p:spPr>
        </p:pic>
      </p:grpSp>
      <p:grpSp>
        <p:nvGrpSpPr>
          <p:cNvPr id="4" name="Group 3">
            <a:extLst>
              <a:ext uri="{FF2B5EF4-FFF2-40B4-BE49-F238E27FC236}">
                <a16:creationId xmlns:a16="http://schemas.microsoft.com/office/drawing/2014/main" id="{66438985-FAC6-4424-BC11-2F350CCDEC10}"/>
              </a:ext>
              <a:ext uri="{C183D7F6-B498-43B3-948B-1728B52AA6E4}">
                <adec:decorative xmlns:adec="http://schemas.microsoft.com/office/drawing/2017/decorative" val="1"/>
              </a:ext>
            </a:extLst>
          </p:cNvPr>
          <p:cNvGrpSpPr/>
          <p:nvPr/>
        </p:nvGrpSpPr>
        <p:grpSpPr>
          <a:xfrm>
            <a:off x="5316030" y="352784"/>
            <a:ext cx="1559940" cy="639492"/>
            <a:chOff x="5178027" y="336042"/>
            <a:chExt cx="1559940" cy="639492"/>
          </a:xfrm>
        </p:grpSpPr>
        <p:pic>
          <p:nvPicPr>
            <p:cNvPr id="3322" name="Google Shape;3322;p787"/>
            <p:cNvPicPr preferRelativeResize="0"/>
            <p:nvPr/>
          </p:nvPicPr>
          <p:blipFill rotWithShape="1">
            <a:blip r:embed="rId9">
              <a:alphaModFix/>
            </a:blip>
            <a:srcRect/>
            <a:stretch/>
          </p:blipFill>
          <p:spPr>
            <a:xfrm>
              <a:off x="6115034" y="352601"/>
              <a:ext cx="622933" cy="622933"/>
            </a:xfrm>
            <a:prstGeom prst="rect">
              <a:avLst/>
            </a:prstGeom>
            <a:noFill/>
            <a:ln>
              <a:noFill/>
            </a:ln>
          </p:spPr>
        </p:pic>
        <p:pic>
          <p:nvPicPr>
            <p:cNvPr id="3" name="Picture 6">
              <a:extLst>
                <a:ext uri="{FF2B5EF4-FFF2-40B4-BE49-F238E27FC236}">
                  <a16:creationId xmlns:a16="http://schemas.microsoft.com/office/drawing/2014/main" id="{308988FA-9DF6-4C79-B59B-2833C7369DD2}"/>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78027" y="336042"/>
              <a:ext cx="621792" cy="621792"/>
            </a:xfrm>
            <a:prstGeom prst="rect">
              <a:avLst/>
            </a:prstGeom>
          </p:spPr>
        </p:pic>
      </p:grpSp>
      <p:sp>
        <p:nvSpPr>
          <p:cNvPr id="7" name="TextBox 6">
            <a:extLst>
              <a:ext uri="{FF2B5EF4-FFF2-40B4-BE49-F238E27FC236}">
                <a16:creationId xmlns:a16="http://schemas.microsoft.com/office/drawing/2014/main" id="{8D2BBDBE-F5B9-41DA-964F-ADE9A4865F50}"/>
              </a:ext>
            </a:extLst>
          </p:cNvPr>
          <p:cNvSpPr txBox="1"/>
          <p:nvPr/>
        </p:nvSpPr>
        <p:spPr>
          <a:xfrm>
            <a:off x="549184" y="6505216"/>
            <a:ext cx="6015319" cy="18466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Decision maker’s guide</a:t>
            </a:r>
            <a:r>
              <a:rPr lang="en-US" sz="1200">
                <a:solidFill>
                  <a:srgbClr val="000000"/>
                </a:solidFill>
                <a:latin typeface="Segoe UI"/>
              </a:rPr>
              <a:t> can be shared under NDA</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6465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314"/>
                                        </p:tgtEl>
                                        <p:attrNameLst>
                                          <p:attrName>style.visibility</p:attrName>
                                        </p:attrNameLst>
                                      </p:cBhvr>
                                      <p:to>
                                        <p:strVal val="visible"/>
                                      </p:to>
                                    </p:set>
                                    <p:anim calcmode="lin" valueType="num">
                                      <p:cBhvr additive="base">
                                        <p:cTn id="7" dur="500" fill="hold"/>
                                        <p:tgtEl>
                                          <p:spTgt spid="3314"/>
                                        </p:tgtEl>
                                        <p:attrNameLst>
                                          <p:attrName>ppt_x</p:attrName>
                                        </p:attrNameLst>
                                      </p:cBhvr>
                                      <p:tavLst>
                                        <p:tav tm="0">
                                          <p:val>
                                            <p:strVal val="#ppt_x"/>
                                          </p:val>
                                        </p:tav>
                                        <p:tav tm="100000">
                                          <p:val>
                                            <p:strVal val="#ppt_x"/>
                                          </p:val>
                                        </p:tav>
                                      </p:tavLst>
                                    </p:anim>
                                    <p:anim calcmode="lin" valueType="num">
                                      <p:cBhvr additive="base">
                                        <p:cTn id="8" dur="500" fill="hold"/>
                                        <p:tgtEl>
                                          <p:spTgt spid="33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21"/>
                                        </p:tgtEl>
                                        <p:attrNameLst>
                                          <p:attrName>style.visibility</p:attrName>
                                        </p:attrNameLst>
                                      </p:cBhvr>
                                      <p:to>
                                        <p:strVal val="visible"/>
                                      </p:to>
                                    </p:set>
                                    <p:anim calcmode="lin" valueType="num">
                                      <p:cBhvr additive="base">
                                        <p:cTn id="11" dur="500" fill="hold"/>
                                        <p:tgtEl>
                                          <p:spTgt spid="3321"/>
                                        </p:tgtEl>
                                        <p:attrNameLst>
                                          <p:attrName>ppt_x</p:attrName>
                                        </p:attrNameLst>
                                      </p:cBhvr>
                                      <p:tavLst>
                                        <p:tav tm="0">
                                          <p:val>
                                            <p:strVal val="#ppt_x"/>
                                          </p:val>
                                        </p:tav>
                                        <p:tav tm="100000">
                                          <p:val>
                                            <p:strVal val="#ppt_x"/>
                                          </p:val>
                                        </p:tav>
                                      </p:tavLst>
                                    </p:anim>
                                    <p:anim calcmode="lin" valueType="num">
                                      <p:cBhvr additive="base">
                                        <p:cTn id="12" dur="500" fill="hold"/>
                                        <p:tgtEl>
                                          <p:spTgt spid="33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316"/>
                                        </p:tgtEl>
                                        <p:attrNameLst>
                                          <p:attrName>style.visibility</p:attrName>
                                        </p:attrNameLst>
                                      </p:cBhvr>
                                      <p:to>
                                        <p:strVal val="visible"/>
                                      </p:to>
                                    </p:set>
                                    <p:anim calcmode="lin" valueType="num">
                                      <p:cBhvr additive="base">
                                        <p:cTn id="21" dur="500" fill="hold"/>
                                        <p:tgtEl>
                                          <p:spTgt spid="3316"/>
                                        </p:tgtEl>
                                        <p:attrNameLst>
                                          <p:attrName>ppt_x</p:attrName>
                                        </p:attrNameLst>
                                      </p:cBhvr>
                                      <p:tavLst>
                                        <p:tav tm="0">
                                          <p:val>
                                            <p:strVal val="#ppt_x"/>
                                          </p:val>
                                        </p:tav>
                                        <p:tav tm="100000">
                                          <p:val>
                                            <p:strVal val="#ppt_x"/>
                                          </p:val>
                                        </p:tav>
                                      </p:tavLst>
                                    </p:anim>
                                    <p:anim calcmode="lin" valueType="num">
                                      <p:cBhvr additive="base">
                                        <p:cTn id="22" dur="500" fill="hold"/>
                                        <p:tgtEl>
                                          <p:spTgt spid="33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315"/>
                                        </p:tgtEl>
                                        <p:attrNameLst>
                                          <p:attrName>style.visibility</p:attrName>
                                        </p:attrNameLst>
                                      </p:cBhvr>
                                      <p:to>
                                        <p:strVal val="visible"/>
                                      </p:to>
                                    </p:set>
                                    <p:anim calcmode="lin" valueType="num">
                                      <p:cBhvr additive="base">
                                        <p:cTn id="27" dur="500" fill="hold"/>
                                        <p:tgtEl>
                                          <p:spTgt spid="3315"/>
                                        </p:tgtEl>
                                        <p:attrNameLst>
                                          <p:attrName>ppt_x</p:attrName>
                                        </p:attrNameLst>
                                      </p:cBhvr>
                                      <p:tavLst>
                                        <p:tav tm="0">
                                          <p:val>
                                            <p:strVal val="#ppt_x"/>
                                          </p:val>
                                        </p:tav>
                                        <p:tav tm="100000">
                                          <p:val>
                                            <p:strVal val="#ppt_x"/>
                                          </p:val>
                                        </p:tav>
                                      </p:tavLst>
                                    </p:anim>
                                    <p:anim calcmode="lin" valueType="num">
                                      <p:cBhvr additive="base">
                                        <p:cTn id="28" dur="500" fill="hold"/>
                                        <p:tgtEl>
                                          <p:spTgt spid="33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18"/>
                                        </p:tgtEl>
                                        <p:attrNameLst>
                                          <p:attrName>style.visibility</p:attrName>
                                        </p:attrNameLst>
                                      </p:cBhvr>
                                      <p:to>
                                        <p:strVal val="visible"/>
                                      </p:to>
                                    </p:set>
                                    <p:anim calcmode="lin" valueType="num">
                                      <p:cBhvr additive="base">
                                        <p:cTn id="31" dur="500" fill="hold"/>
                                        <p:tgtEl>
                                          <p:spTgt spid="3318"/>
                                        </p:tgtEl>
                                        <p:attrNameLst>
                                          <p:attrName>ppt_x</p:attrName>
                                        </p:attrNameLst>
                                      </p:cBhvr>
                                      <p:tavLst>
                                        <p:tav tm="0">
                                          <p:val>
                                            <p:strVal val="#ppt_x"/>
                                          </p:val>
                                        </p:tav>
                                        <p:tav tm="100000">
                                          <p:val>
                                            <p:strVal val="#ppt_x"/>
                                          </p:val>
                                        </p:tav>
                                      </p:tavLst>
                                    </p:anim>
                                    <p:anim calcmode="lin" valueType="num">
                                      <p:cBhvr additive="base">
                                        <p:cTn id="32" dur="500" fill="hold"/>
                                        <p:tgtEl>
                                          <p:spTgt spid="33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324"/>
                                        </p:tgtEl>
                                        <p:attrNameLst>
                                          <p:attrName>style.visibility</p:attrName>
                                        </p:attrNameLst>
                                      </p:cBhvr>
                                      <p:to>
                                        <p:strVal val="visible"/>
                                      </p:to>
                                    </p:set>
                                    <p:anim calcmode="lin" valueType="num">
                                      <p:cBhvr additive="base">
                                        <p:cTn id="41" dur="500" fill="hold"/>
                                        <p:tgtEl>
                                          <p:spTgt spid="3324"/>
                                        </p:tgtEl>
                                        <p:attrNameLst>
                                          <p:attrName>ppt_x</p:attrName>
                                        </p:attrNameLst>
                                      </p:cBhvr>
                                      <p:tavLst>
                                        <p:tav tm="0">
                                          <p:val>
                                            <p:strVal val="#ppt_x"/>
                                          </p:val>
                                        </p:tav>
                                        <p:tav tm="100000">
                                          <p:val>
                                            <p:strVal val="#ppt_x"/>
                                          </p:val>
                                        </p:tav>
                                      </p:tavLst>
                                    </p:anim>
                                    <p:anim calcmode="lin" valueType="num">
                                      <p:cBhvr additive="base">
                                        <p:cTn id="42" dur="500" fill="hold"/>
                                        <p:tgtEl>
                                          <p:spTgt spid="3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4" grpId="0"/>
      <p:bldP spid="3316" grpId="0"/>
      <p:bldP spid="3315" grpId="0"/>
      <p:bldP spid="3324"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Female student using VR helmet and hand controller.">
            <a:extLst>
              <a:ext uri="{FF2B5EF4-FFF2-40B4-BE49-F238E27FC236}">
                <a16:creationId xmlns:a16="http://schemas.microsoft.com/office/drawing/2014/main" id="{49090364-10A3-D343-A772-C1BF7AE2D886}"/>
              </a:ext>
            </a:extLst>
          </p:cNvPr>
          <p:cNvPicPr>
            <a:picLocks noGrp="1" noChangeAspect="1"/>
          </p:cNvPicPr>
          <p:nvPr>
            <p:ph type="pic" sz="quarter" idx="10"/>
          </p:nvPr>
        </p:nvPicPr>
        <p:blipFill>
          <a:blip r:embed="rId3"/>
          <a:srcRect t="7802" b="7802"/>
          <a:stretch>
            <a:fillRect/>
          </a:stretch>
        </p:blipFill>
        <p:spPr/>
      </p:pic>
      <p:sp>
        <p:nvSpPr>
          <p:cNvPr id="3" name="Title 2">
            <a:extLst>
              <a:ext uri="{FF2B5EF4-FFF2-40B4-BE49-F238E27FC236}">
                <a16:creationId xmlns:a16="http://schemas.microsoft.com/office/drawing/2014/main" id="{70707A6B-E495-BD47-9C2C-7B09C7774604}"/>
              </a:ext>
            </a:extLst>
          </p:cNvPr>
          <p:cNvSpPr>
            <a:spLocks noGrp="1"/>
          </p:cNvSpPr>
          <p:nvPr>
            <p:ph type="title"/>
          </p:nvPr>
        </p:nvSpPr>
        <p:spPr/>
        <p:txBody>
          <a:bodyPr/>
          <a:lstStyle/>
          <a:p>
            <a:r>
              <a:rPr lang="en-US"/>
              <a:t>Demo: GitHub with Azure</a:t>
            </a:r>
          </a:p>
        </p:txBody>
      </p:sp>
    </p:spTree>
    <p:extLst>
      <p:ext uri="{BB962C8B-B14F-4D97-AF65-F5344CB8AC3E}">
        <p14:creationId xmlns:p14="http://schemas.microsoft.com/office/powerpoint/2010/main" val="38607908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AC63F48-E386-4D0D-AE32-AD452273372F}"/>
              </a:ext>
            </a:extLst>
          </p:cNvPr>
          <p:cNvPicPr>
            <a:picLocks noChangeAspect="1"/>
          </p:cNvPicPr>
          <p:nvPr/>
        </p:nvPicPr>
        <p:blipFill>
          <a:blip r:embed="rId3"/>
          <a:stretch>
            <a:fillRect/>
          </a:stretch>
        </p:blipFill>
        <p:spPr>
          <a:xfrm>
            <a:off x="243840" y="558099"/>
            <a:ext cx="11704320" cy="5566831"/>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F85C8828-A3F7-47DE-96FF-3A40DEF6F6B2}"/>
              </a:ext>
            </a:extLst>
          </p:cNvPr>
          <p:cNvSpPr/>
          <p:nvPr/>
        </p:nvSpPr>
        <p:spPr bwMode="auto">
          <a:xfrm>
            <a:off x="8708873" y="2043210"/>
            <a:ext cx="2875630" cy="3998135"/>
          </a:xfrm>
          <a:prstGeom prst="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C00C9A1A-35B2-4346-97C7-F81A5557DC83}"/>
              </a:ext>
            </a:extLst>
          </p:cNvPr>
          <p:cNvSpPr/>
          <p:nvPr/>
        </p:nvSpPr>
        <p:spPr bwMode="auto">
          <a:xfrm>
            <a:off x="2774731" y="1929699"/>
            <a:ext cx="5776486" cy="2818875"/>
          </a:xfrm>
          <a:prstGeom prst="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15ABBAB4-C768-4EB3-8B48-3CC4D0FFAB06}"/>
              </a:ext>
            </a:extLst>
          </p:cNvPr>
          <p:cNvSpPr/>
          <p:nvPr/>
        </p:nvSpPr>
        <p:spPr bwMode="auto">
          <a:xfrm>
            <a:off x="243840" y="921756"/>
            <a:ext cx="2247112" cy="5203174"/>
          </a:xfrm>
          <a:prstGeom prst="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70656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467D8-68ED-4CA3-A950-B22B04E8413A}"/>
              </a:ext>
            </a:extLst>
          </p:cNvPr>
          <p:cNvPicPr>
            <a:picLocks noChangeAspect="1"/>
          </p:cNvPicPr>
          <p:nvPr/>
        </p:nvPicPr>
        <p:blipFill>
          <a:blip r:embed="rId3"/>
          <a:stretch>
            <a:fillRect/>
          </a:stretch>
        </p:blipFill>
        <p:spPr>
          <a:xfrm>
            <a:off x="181078" y="657563"/>
            <a:ext cx="11829844" cy="54027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89541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467D8-68ED-4CA3-A950-B22B04E8413A}"/>
              </a:ext>
            </a:extLst>
          </p:cNvPr>
          <p:cNvPicPr>
            <a:picLocks noChangeAspect="1"/>
          </p:cNvPicPr>
          <p:nvPr/>
        </p:nvPicPr>
        <p:blipFill>
          <a:blip r:embed="rId3"/>
          <a:srcRect/>
          <a:stretch/>
        </p:blipFill>
        <p:spPr>
          <a:xfrm>
            <a:off x="236363" y="657563"/>
            <a:ext cx="11719273" cy="54027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03042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467D8-68ED-4CA3-A950-B22B04E8413A}"/>
              </a:ext>
            </a:extLst>
          </p:cNvPr>
          <p:cNvPicPr>
            <a:picLocks noChangeAspect="1"/>
          </p:cNvPicPr>
          <p:nvPr/>
        </p:nvPicPr>
        <p:blipFill>
          <a:blip r:embed="rId3"/>
          <a:srcRect/>
          <a:stretch/>
        </p:blipFill>
        <p:spPr>
          <a:xfrm>
            <a:off x="238036" y="657563"/>
            <a:ext cx="11715926" cy="54027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86830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467D8-68ED-4CA3-A950-B22B04E8413A}"/>
              </a:ext>
            </a:extLst>
          </p:cNvPr>
          <p:cNvPicPr>
            <a:picLocks noChangeAspect="1"/>
          </p:cNvPicPr>
          <p:nvPr/>
        </p:nvPicPr>
        <p:blipFill>
          <a:blip r:embed="rId3"/>
          <a:srcRect/>
          <a:stretch/>
        </p:blipFill>
        <p:spPr>
          <a:xfrm>
            <a:off x="1903260" y="657563"/>
            <a:ext cx="8385478" cy="54027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03495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eam of 5 employees meet around a conference table.">
            <a:extLst>
              <a:ext uri="{FF2B5EF4-FFF2-40B4-BE49-F238E27FC236}">
                <a16:creationId xmlns:a16="http://schemas.microsoft.com/office/drawing/2014/main" id="{9D01F683-F341-0B47-9EA9-C7CB88F98D7E}"/>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2BA65F1C-6781-C740-9823-9611C822AC0D}"/>
              </a:ext>
            </a:extLst>
          </p:cNvPr>
          <p:cNvSpPr>
            <a:spLocks noGrp="1"/>
          </p:cNvSpPr>
          <p:nvPr>
            <p:ph type="title"/>
          </p:nvPr>
        </p:nvSpPr>
        <p:spPr/>
        <p:txBody>
          <a:bodyPr/>
          <a:lstStyle/>
          <a:p>
            <a:r>
              <a:rPr lang="en-US"/>
              <a:t>Why did Microsoft Acquire GitHub?</a:t>
            </a:r>
          </a:p>
        </p:txBody>
      </p:sp>
    </p:spTree>
    <p:extLst>
      <p:ext uri="{BB962C8B-B14F-4D97-AF65-F5344CB8AC3E}">
        <p14:creationId xmlns:p14="http://schemas.microsoft.com/office/powerpoint/2010/main" val="4340945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467D8-68ED-4CA3-A950-B22B04E8413A}"/>
              </a:ext>
            </a:extLst>
          </p:cNvPr>
          <p:cNvPicPr>
            <a:picLocks noChangeAspect="1"/>
          </p:cNvPicPr>
          <p:nvPr/>
        </p:nvPicPr>
        <p:blipFill>
          <a:blip r:embed="rId3"/>
          <a:srcRect/>
          <a:stretch/>
        </p:blipFill>
        <p:spPr>
          <a:xfrm>
            <a:off x="2209764" y="657563"/>
            <a:ext cx="7772470" cy="54027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61882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467D8-68ED-4CA3-A950-B22B04E8413A}"/>
              </a:ext>
            </a:extLst>
          </p:cNvPr>
          <p:cNvPicPr>
            <a:picLocks noChangeAspect="1"/>
          </p:cNvPicPr>
          <p:nvPr/>
        </p:nvPicPr>
        <p:blipFill>
          <a:blip r:embed="rId3"/>
          <a:srcRect/>
          <a:stretch/>
        </p:blipFill>
        <p:spPr>
          <a:xfrm>
            <a:off x="582822" y="269413"/>
            <a:ext cx="11026356" cy="63191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5FF82677-4AA9-4226-ADEA-43D753797350}"/>
              </a:ext>
            </a:extLst>
          </p:cNvPr>
          <p:cNvSpPr/>
          <p:nvPr/>
        </p:nvSpPr>
        <p:spPr bwMode="auto">
          <a:xfrm>
            <a:off x="699988" y="756744"/>
            <a:ext cx="6684579" cy="498191"/>
          </a:xfrm>
          <a:prstGeom prst="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92485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467D8-68ED-4CA3-A950-B22B04E8413A}"/>
              </a:ext>
            </a:extLst>
          </p:cNvPr>
          <p:cNvPicPr>
            <a:picLocks noChangeAspect="1"/>
          </p:cNvPicPr>
          <p:nvPr/>
        </p:nvPicPr>
        <p:blipFill>
          <a:blip r:embed="rId3"/>
          <a:srcRect/>
          <a:stretch/>
        </p:blipFill>
        <p:spPr>
          <a:xfrm>
            <a:off x="836816" y="269413"/>
            <a:ext cx="10518367" cy="63191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549105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467D8-68ED-4CA3-A950-B22B04E8413A}"/>
              </a:ext>
            </a:extLst>
          </p:cNvPr>
          <p:cNvPicPr>
            <a:picLocks noChangeAspect="1"/>
          </p:cNvPicPr>
          <p:nvPr/>
        </p:nvPicPr>
        <p:blipFill>
          <a:blip r:embed="rId3"/>
          <a:srcRect/>
          <a:stretch/>
        </p:blipFill>
        <p:spPr>
          <a:xfrm>
            <a:off x="836816" y="269413"/>
            <a:ext cx="10518367" cy="63191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136114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ssue-tasks-progress.h264">
            <a:hlinkClick r:id="" action="ppaction://media"/>
            <a:extLst>
              <a:ext uri="{FF2B5EF4-FFF2-40B4-BE49-F238E27FC236}">
                <a16:creationId xmlns:a16="http://schemas.microsoft.com/office/drawing/2014/main" id="{CC137ADD-EE48-4FF2-9D9B-D8B0DD7424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70764" y="0"/>
            <a:ext cx="5486400" cy="6858000"/>
          </a:xfrm>
          <a:prstGeom prst="rect">
            <a:avLst/>
          </a:prstGeom>
        </p:spPr>
      </p:pic>
      <p:sp>
        <p:nvSpPr>
          <p:cNvPr id="4" name="TextBox 3">
            <a:extLst>
              <a:ext uri="{FF2B5EF4-FFF2-40B4-BE49-F238E27FC236}">
                <a16:creationId xmlns:a16="http://schemas.microsoft.com/office/drawing/2014/main" id="{E7A6EE22-3040-4673-B4D0-DC150AD160D1}"/>
              </a:ext>
            </a:extLst>
          </p:cNvPr>
          <p:cNvSpPr txBox="1"/>
          <p:nvPr/>
        </p:nvSpPr>
        <p:spPr>
          <a:xfrm>
            <a:off x="609599" y="997565"/>
            <a:ext cx="5326643" cy="4862870"/>
          </a:xfrm>
          <a:prstGeom prst="rect">
            <a:avLst/>
          </a:prstGeom>
          <a:noFill/>
        </p:spPr>
        <p:txBody>
          <a:bodyPr wrap="square" lIns="0" tIns="0" rIns="0" bIns="0" rtlCol="0">
            <a:spAutoFit/>
          </a:bodyPr>
          <a:lstStyle/>
          <a:p>
            <a:r>
              <a:rPr lang="en-US" sz="2400" b="1" i="0">
                <a:solidFill>
                  <a:srgbClr val="24292F"/>
                </a:solidFill>
                <a:effectLst/>
                <a:latin typeface="Alliance No.1"/>
              </a:rPr>
              <a:t>Project planning for developers</a:t>
            </a:r>
            <a:endParaRPr lang="en-US" sz="2400" b="0" i="0">
              <a:effectLst/>
              <a:latin typeface="Alliance No.1"/>
            </a:endParaRPr>
          </a:p>
          <a:p>
            <a:r>
              <a:rPr lang="en-US" sz="2400" b="0" i="0">
                <a:effectLst/>
                <a:latin typeface="Alliance No.1"/>
              </a:rPr>
              <a:t>Create issues, break them into tasks, track relationships, add custom fields, and have conversations. Visualize large projects as spreadsheets or boards and automate everything with code.</a:t>
            </a:r>
          </a:p>
          <a:p>
            <a:pPr algn="ctr"/>
            <a:endParaRPr lang="en-US" sz="2400">
              <a:latin typeface="Alliance No.1"/>
            </a:endParaRPr>
          </a:p>
          <a:p>
            <a:pPr algn="l"/>
            <a:r>
              <a:rPr lang="en-US" sz="2400" b="1" i="0">
                <a:solidFill>
                  <a:srgbClr val="24292F"/>
                </a:solidFill>
                <a:effectLst/>
                <a:latin typeface="Alliance No.1"/>
              </a:rPr>
              <a:t>Break issues into actionable tasks</a:t>
            </a:r>
          </a:p>
          <a:p>
            <a:pPr algn="l"/>
            <a:r>
              <a:rPr lang="en-US" sz="2400" b="0" i="0">
                <a:effectLst/>
                <a:latin typeface="Alliance No.1"/>
              </a:rPr>
              <a:t>Tackle complex issues with task lists and track their status with new progress indicators. Convert tasks into their own issues and navigate your work hierarchy.</a:t>
            </a:r>
            <a:endParaRPr lang="en-US" sz="3200" b="0" i="0">
              <a:effectLst/>
              <a:latin typeface="Alliance No.1"/>
            </a:endParaRPr>
          </a:p>
          <a:p>
            <a:pPr algn="l"/>
            <a:endParaRPr lang="en-US" sz="2800" err="1"/>
          </a:p>
        </p:txBody>
      </p:sp>
    </p:spTree>
    <p:extLst>
      <p:ext uri="{BB962C8B-B14F-4D97-AF65-F5344CB8AC3E}">
        <p14:creationId xmlns:p14="http://schemas.microsoft.com/office/powerpoint/2010/main" val="10434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Mother and son review homework on a tablet.">
            <a:extLst>
              <a:ext uri="{FF2B5EF4-FFF2-40B4-BE49-F238E27FC236}">
                <a16:creationId xmlns:a16="http://schemas.microsoft.com/office/drawing/2014/main" id="{7ECBA3F1-6BAF-6A4D-AFA0-7F17CFEC90FD}"/>
              </a:ext>
            </a:extLst>
          </p:cNvPr>
          <p:cNvPicPr>
            <a:picLocks noGrp="1" noChangeAspect="1"/>
          </p:cNvPicPr>
          <p:nvPr>
            <p:ph type="pic" sz="quarter" idx="10"/>
          </p:nvPr>
        </p:nvPicPr>
        <p:blipFill>
          <a:blip r:embed="rId2"/>
          <a:srcRect t="12500" b="12500"/>
          <a:stretch>
            <a:fillRect/>
          </a:stretch>
        </p:blipFill>
        <p:spPr/>
      </p:pic>
      <p:sp>
        <p:nvSpPr>
          <p:cNvPr id="3" name="Title 2">
            <a:extLst>
              <a:ext uri="{FF2B5EF4-FFF2-40B4-BE49-F238E27FC236}">
                <a16:creationId xmlns:a16="http://schemas.microsoft.com/office/drawing/2014/main" id="{5F505FC4-9031-0743-91D3-C1435D12F33A}"/>
              </a:ext>
            </a:extLst>
          </p:cNvPr>
          <p:cNvSpPr>
            <a:spLocks noGrp="1"/>
          </p:cNvSpPr>
          <p:nvPr>
            <p:ph type="title"/>
          </p:nvPr>
        </p:nvSpPr>
        <p:spPr/>
        <p:txBody>
          <a:bodyPr/>
          <a:lstStyle/>
          <a:p>
            <a:r>
              <a:rPr lang="en-US"/>
              <a:t>Follow the GitHub and Azure DevOps Roadmaps</a:t>
            </a:r>
          </a:p>
        </p:txBody>
      </p:sp>
    </p:spTree>
    <p:extLst>
      <p:ext uri="{BB962C8B-B14F-4D97-AF65-F5344CB8AC3E}">
        <p14:creationId xmlns:p14="http://schemas.microsoft.com/office/powerpoint/2010/main" val="4847901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553998"/>
          </a:xfrm>
        </p:spPr>
        <p:txBody>
          <a:bodyPr/>
          <a:lstStyle/>
          <a:p>
            <a:r>
              <a:rPr lang="en-US"/>
              <a:t>Presenter guidance – Product Roadmaps</a:t>
            </a:r>
          </a:p>
        </p:txBody>
      </p:sp>
      <p:graphicFrame>
        <p:nvGraphicFramePr>
          <p:cNvPr id="9" name="Table 1"/>
          <p:cNvGraphicFramePr>
            <a:graphicFrameLocks noGrp="1"/>
          </p:cNvGraphicFramePr>
          <p:nvPr>
            <p:extLst>
              <p:ext uri="{D42A27DB-BD31-4B8C-83A1-F6EECF244321}">
                <p14:modId xmlns:p14="http://schemas.microsoft.com/office/powerpoint/2010/main" val="2912107201"/>
              </p:ext>
            </p:extLst>
          </p:nvPr>
        </p:nvGraphicFramePr>
        <p:xfrm>
          <a:off x="595820" y="1722431"/>
          <a:ext cx="11075486" cy="2560654"/>
        </p:xfrm>
        <a:graphic>
          <a:graphicData uri="http://schemas.openxmlformats.org/drawingml/2006/table">
            <a:tbl>
              <a:tblPr firstRow="1" bandRow="1">
                <a:tableStyleId>{5C22544A-7EE6-4342-B048-85BDC9FD1C3A}</a:tableStyleId>
              </a:tblPr>
              <a:tblGrid>
                <a:gridCol w="1970197">
                  <a:extLst>
                    <a:ext uri="{9D8B030D-6E8A-4147-A177-3AD203B41FA5}">
                      <a16:colId xmlns:a16="http://schemas.microsoft.com/office/drawing/2014/main" val="20000"/>
                    </a:ext>
                  </a:extLst>
                </a:gridCol>
                <a:gridCol w="9105289">
                  <a:extLst>
                    <a:ext uri="{9D8B030D-6E8A-4147-A177-3AD203B41FA5}">
                      <a16:colId xmlns:a16="http://schemas.microsoft.com/office/drawing/2014/main" val="20001"/>
                    </a:ext>
                  </a:extLst>
                </a:gridCol>
              </a:tblGrid>
              <a:tr h="346220">
                <a:tc>
                  <a:txBody>
                    <a:bodyPr/>
                    <a:lstStyle/>
                    <a:p>
                      <a:r>
                        <a:rPr lang="en-US" sz="1500" b="0">
                          <a:solidFill>
                            <a:schemeClr val="tx1"/>
                          </a:solidFill>
                        </a:rPr>
                        <a:t>Title</a:t>
                      </a: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t>Choose the Best Tool for each Phase of DevOps</a:t>
                      </a:r>
                      <a:endParaRPr lang="en-US" sz="1500">
                        <a:solidFill>
                          <a:schemeClr val="tx1"/>
                        </a:solidFill>
                      </a:endParaRP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6220">
                <a:tc>
                  <a:txBody>
                    <a:bodyPr/>
                    <a:lstStyle/>
                    <a:p>
                      <a:r>
                        <a:rPr lang="en-US" sz="1500" b="0">
                          <a:solidFill>
                            <a:schemeClr val="tx1"/>
                          </a:solidFill>
                        </a:rPr>
                        <a:t>Main Objective</a:t>
                      </a: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a:solidFill>
                            <a:schemeClr val="tx1"/>
                          </a:solidFill>
                        </a:rPr>
                        <a:t>Follow the GitHub and Azure DevOps Roadmaps</a:t>
                      </a:r>
                      <a:endParaRPr lang="en-US" sz="1500" b="1">
                        <a:solidFill>
                          <a:schemeClr val="tx1"/>
                        </a:solidFill>
                      </a:endParaRP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65550">
                <a:tc>
                  <a:txBody>
                    <a:bodyPr/>
                    <a:lstStyle/>
                    <a:p>
                      <a:r>
                        <a:rPr lang="en-US" sz="1500" b="0">
                          <a:solidFill>
                            <a:schemeClr val="tx1"/>
                          </a:solidFill>
                        </a:rPr>
                        <a:t>Usage Guidance</a:t>
                      </a: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a:solidFill>
                            <a:schemeClr val="tx1"/>
                          </a:solidFill>
                        </a:rPr>
                        <a:t>Provide the customer with the links they need to keep up with GitHub and Azure DevOps releases and to follow our progress in regards to the features on the GitHub public Roadmap and the Azure DevOps Features Timeline. NOTE: Point out that the Azure DevOps Features Timeline for proof of our continued investments in Azure DevOps. </a:t>
                      </a:r>
                      <a:endParaRPr lang="en-US" sz="1500" b="0">
                        <a:solidFill>
                          <a:schemeClr val="tx1"/>
                        </a:solidFill>
                      </a:endParaRP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865550">
                <a:tc>
                  <a:txBody>
                    <a:bodyPr/>
                    <a:lstStyle/>
                    <a:p>
                      <a:r>
                        <a:rPr lang="en-US" sz="1500" b="0">
                          <a:solidFill>
                            <a:schemeClr val="tx1"/>
                          </a:solidFill>
                        </a:rPr>
                        <a:t>Links</a:t>
                      </a: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b="0">
                          <a:solidFill>
                            <a:schemeClr val="tx1"/>
                          </a:solidFill>
                          <a:hlinkClick r:id="rId2"/>
                        </a:rPr>
                        <a:t>https://github.com/github/roadmap/projects</a:t>
                      </a:r>
                      <a:r>
                        <a:rPr lang="en-US" sz="1500" b="0">
                          <a:solidFill>
                            <a:schemeClr val="tx1"/>
                          </a:solidFill>
                        </a:rPr>
                        <a:t> </a:t>
                      </a:r>
                    </a:p>
                    <a:p>
                      <a:r>
                        <a:rPr lang="en-US" sz="1500" b="0">
                          <a:solidFill>
                            <a:schemeClr val="tx1"/>
                          </a:solidFill>
                          <a:hlinkClick r:id="rId3"/>
                        </a:rPr>
                        <a:t>https://github.blog/changelog</a:t>
                      </a:r>
                      <a:r>
                        <a:rPr lang="en-US" sz="1500" b="0">
                          <a:solidFill>
                            <a:schemeClr val="tx1"/>
                          </a:solidFill>
                        </a:rPr>
                        <a:t> </a:t>
                      </a:r>
                    </a:p>
                    <a:p>
                      <a:r>
                        <a:rPr lang="en-US" sz="1500" b="0">
                          <a:solidFill>
                            <a:schemeClr val="tx1"/>
                          </a:solidFill>
                          <a:hlinkClick r:id="rId4"/>
                        </a:rPr>
                        <a:t>https://Docs.Microsoft.com/en-us/Azure/DevOps/Release-Notes</a:t>
                      </a:r>
                      <a:r>
                        <a:rPr lang="en-US" sz="1500" b="0">
                          <a:solidFill>
                            <a:schemeClr val="tx1"/>
                          </a:solidFill>
                        </a:rPr>
                        <a:t> </a:t>
                      </a: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0587176"/>
                  </a:ext>
                </a:extLst>
              </a:tr>
            </a:tbl>
          </a:graphicData>
        </a:graphic>
      </p:graphicFrame>
    </p:spTree>
    <p:extLst>
      <p:ext uri="{BB962C8B-B14F-4D97-AF65-F5344CB8AC3E}">
        <p14:creationId xmlns:p14="http://schemas.microsoft.com/office/powerpoint/2010/main" val="24324932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9902" y="2107850"/>
            <a:ext cx="7387233" cy="3765757"/>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428707" y="445225"/>
            <a:ext cx="11015651" cy="553854"/>
          </a:xfrm>
        </p:spPr>
        <p:txBody>
          <a:bodyPr/>
          <a:lstStyle/>
          <a:p>
            <a:r>
              <a:rPr lang="en-US"/>
              <a:t>GitHub Public Roadmap</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7304" y="2143338"/>
            <a:ext cx="3208848" cy="1399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126" fontAlgn="base">
              <a:spcBef>
                <a:spcPct val="0"/>
              </a:spcBef>
              <a:spcAft>
                <a:spcPts val="2352"/>
              </a:spcAft>
              <a:defRPr/>
            </a:pP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Give your team more information about what features and functionality you can expect from GitHub over the coming quarters.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3239" y="2143338"/>
            <a:ext cx="312411" cy="311564"/>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3239" y="3881540"/>
            <a:ext cx="312411" cy="311564"/>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7305" y="3874058"/>
            <a:ext cx="3191290" cy="830785"/>
          </a:xfrm>
          <a:prstGeom prst="rect">
            <a:avLst/>
          </a:prstGeom>
        </p:spPr>
        <p:txBody>
          <a:bodyPr lIns="0" tIns="0" rIns="0" bIns="0">
            <a:noAutofit/>
          </a:bodyPr>
          <a:lstStyle/>
          <a:p>
            <a:pPr defTabSz="913126" fontAlgn="base">
              <a:spcBef>
                <a:spcPct val="0"/>
              </a:spcBef>
              <a:spcAft>
                <a:spcPts val="2352"/>
              </a:spcAft>
              <a:defRPr/>
            </a:pP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With more transparency into what we’re building, you can also plan better.</a:t>
            </a:r>
          </a:p>
        </p:txBody>
      </p:sp>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2414" y="701235"/>
            <a:ext cx="9317137" cy="6154901"/>
          </a:xfrm>
          <a:prstGeom prst="rect">
            <a:avLst/>
          </a:prstGeom>
        </p:spPr>
      </p:pic>
      <p:sp>
        <p:nvSpPr>
          <p:cNvPr id="29" name="TextBox 28">
            <a:extLst>
              <a:ext uri="{FF2B5EF4-FFF2-40B4-BE49-F238E27FC236}">
                <a16:creationId xmlns:a16="http://schemas.microsoft.com/office/drawing/2014/main" id="{EBCA8E7C-31C6-4F4E-BE47-69FEAA91F44C}"/>
              </a:ext>
            </a:extLst>
          </p:cNvPr>
          <p:cNvSpPr txBox="1"/>
          <p:nvPr/>
        </p:nvSpPr>
        <p:spPr>
          <a:xfrm>
            <a:off x="272414" y="900018"/>
            <a:ext cx="11684129" cy="566386"/>
          </a:xfrm>
          <a:prstGeom prst="rect">
            <a:avLst/>
          </a:prstGeom>
          <a:noFill/>
        </p:spPr>
        <p:txBody>
          <a:bodyPr wrap="square" lIns="179187" tIns="143350" rIns="179187" bIns="14335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918">
              <a:defRPr/>
            </a:pPr>
            <a:r>
              <a:rPr lang="en-US" sz="1999" b="1">
                <a:solidFill>
                  <a:srgbClr val="0078D7"/>
                </a:solidFill>
                <a:hlinkClick r:id="rId5"/>
              </a:rPr>
              <a:t>https://github.com/github/roadmap/projects/1</a:t>
            </a:r>
            <a:r>
              <a:rPr lang="en-US" sz="1999" b="1">
                <a:solidFill>
                  <a:srgbClr val="0078D7"/>
                </a:solidFill>
              </a:rPr>
              <a:t> </a:t>
            </a:r>
          </a:p>
        </p:txBody>
      </p:sp>
    </p:spTree>
    <p:extLst>
      <p:ext uri="{BB962C8B-B14F-4D97-AF65-F5344CB8AC3E}">
        <p14:creationId xmlns:p14="http://schemas.microsoft.com/office/powerpoint/2010/main" val="114747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75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7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4611736" y="2140240"/>
            <a:ext cx="7024004" cy="4009072"/>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428707" y="445225"/>
            <a:ext cx="11015651" cy="553854"/>
          </a:xfrm>
        </p:spPr>
        <p:txBody>
          <a:bodyPr/>
          <a:lstStyle/>
          <a:p>
            <a:r>
              <a:rPr lang="en-US"/>
              <a:t>GitHub Changelog</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7304" y="2143338"/>
            <a:ext cx="3208848" cy="1399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126" fontAlgn="base">
              <a:spcBef>
                <a:spcPct val="0"/>
              </a:spcBef>
              <a:spcAft>
                <a:spcPts val="2352"/>
              </a:spcAft>
              <a:defRPr/>
            </a:pP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Track the release of new features. These are the GitHub “Release Notes”. </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3239" y="2143338"/>
            <a:ext cx="312411" cy="311564"/>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3239" y="3111920"/>
            <a:ext cx="312411" cy="311564"/>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7305" y="3104438"/>
            <a:ext cx="3191290" cy="830785"/>
          </a:xfrm>
          <a:prstGeom prst="rect">
            <a:avLst/>
          </a:prstGeom>
        </p:spPr>
        <p:txBody>
          <a:bodyPr lIns="0" tIns="0" rIns="0" bIns="0">
            <a:noAutofit/>
          </a:bodyPr>
          <a:lstStyle/>
          <a:p>
            <a:pPr defTabSz="913126" fontAlgn="base">
              <a:spcBef>
                <a:spcPct val="0"/>
              </a:spcBef>
              <a:spcAft>
                <a:spcPts val="2352"/>
              </a:spcAft>
              <a:defRPr/>
            </a:pP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Go to </a:t>
            </a: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4"/>
              </a:rPr>
              <a:t>https://github.blog/</a:t>
            </a: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and click on </a:t>
            </a:r>
            <a:r>
              <a:rPr lang="en-US" sz="1835"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“Changelog”.</a:t>
            </a:r>
          </a:p>
        </p:txBody>
      </p:sp>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2414" y="724095"/>
            <a:ext cx="9317137" cy="6154901"/>
          </a:xfrm>
          <a:prstGeom prst="rect">
            <a:avLst/>
          </a:prstGeom>
        </p:spPr>
      </p:pic>
      <p:sp>
        <p:nvSpPr>
          <p:cNvPr id="29" name="TextBox 28">
            <a:extLst>
              <a:ext uri="{FF2B5EF4-FFF2-40B4-BE49-F238E27FC236}">
                <a16:creationId xmlns:a16="http://schemas.microsoft.com/office/drawing/2014/main" id="{EBCA8E7C-31C6-4F4E-BE47-69FEAA91F44C}"/>
              </a:ext>
            </a:extLst>
          </p:cNvPr>
          <p:cNvSpPr txBox="1"/>
          <p:nvPr/>
        </p:nvSpPr>
        <p:spPr>
          <a:xfrm>
            <a:off x="272414" y="900018"/>
            <a:ext cx="11684129" cy="566386"/>
          </a:xfrm>
          <a:prstGeom prst="rect">
            <a:avLst/>
          </a:prstGeom>
          <a:noFill/>
        </p:spPr>
        <p:txBody>
          <a:bodyPr wrap="square" lIns="179187" tIns="143350" rIns="179187" bIns="14335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918">
              <a:defRPr/>
            </a:pPr>
            <a:r>
              <a:rPr lang="en-US" sz="1999" b="1">
                <a:solidFill>
                  <a:srgbClr val="0078D7"/>
                </a:solidFill>
                <a:hlinkClick r:id="rId6"/>
              </a:rPr>
              <a:t>https://github.blog/changelog</a:t>
            </a:r>
            <a:r>
              <a:rPr lang="en-US" sz="1999" b="1">
                <a:solidFill>
                  <a:srgbClr val="0078D7"/>
                </a:solidFill>
              </a:rPr>
              <a:t> &amp; </a:t>
            </a:r>
            <a:r>
              <a:rPr lang="en-US" sz="2000">
                <a:hlinkClick r:id="rId7"/>
              </a:rPr>
              <a:t>https://github.blog/tag/changelog-recap</a:t>
            </a:r>
            <a:r>
              <a:rPr lang="en-US" sz="1999" b="1">
                <a:solidFill>
                  <a:srgbClr val="0078D7"/>
                </a:solidFill>
              </a:rPr>
              <a:t> </a:t>
            </a:r>
          </a:p>
        </p:txBody>
      </p:sp>
      <p:grpSp>
        <p:nvGrpSpPr>
          <p:cNvPr id="21" name="Group 20">
            <a:extLst>
              <a:ext uri="{FF2B5EF4-FFF2-40B4-BE49-F238E27FC236}">
                <a16:creationId xmlns:a16="http://schemas.microsoft.com/office/drawing/2014/main" id="{67861CEA-5E12-4BA0-ACE6-C1C86404A52D}"/>
              </a:ext>
              <a:ext uri="{C183D7F6-B498-43B3-948B-1728B52AA6E4}">
                <adec:decorative xmlns:adec="http://schemas.microsoft.com/office/drawing/2017/decorative" val="1"/>
              </a:ext>
            </a:extLst>
          </p:cNvPr>
          <p:cNvGrpSpPr/>
          <p:nvPr/>
        </p:nvGrpSpPr>
        <p:grpSpPr>
          <a:xfrm>
            <a:off x="313238" y="3942705"/>
            <a:ext cx="312411" cy="311564"/>
            <a:chOff x="7745382" y="4179584"/>
            <a:chExt cx="216026" cy="215441"/>
          </a:xfrm>
          <a:solidFill>
            <a:schemeClr val="accent1"/>
          </a:solidFill>
        </p:grpSpPr>
        <p:sp>
          <p:nvSpPr>
            <p:cNvPr id="22" name="Freeform 14">
              <a:extLst>
                <a:ext uri="{FF2B5EF4-FFF2-40B4-BE49-F238E27FC236}">
                  <a16:creationId xmlns:a16="http://schemas.microsoft.com/office/drawing/2014/main" id="{6B43EB8D-ECD0-4DFA-9A0C-5D5307F5A77A}"/>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23" name="Freeform 15">
              <a:extLst>
                <a:ext uri="{FF2B5EF4-FFF2-40B4-BE49-F238E27FC236}">
                  <a16:creationId xmlns:a16="http://schemas.microsoft.com/office/drawing/2014/main" id="{9A0C65CA-637B-449A-B1B3-07EAA76A53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24" name="Freeform 16">
              <a:extLst>
                <a:ext uri="{FF2B5EF4-FFF2-40B4-BE49-F238E27FC236}">
                  <a16:creationId xmlns:a16="http://schemas.microsoft.com/office/drawing/2014/main" id="{FCB2C6FB-A234-4F8C-A3DC-42217277E883}"/>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grpSp>
      <p:sp>
        <p:nvSpPr>
          <p:cNvPr id="25" name="Rectangle 24">
            <a:extLst>
              <a:ext uri="{FF2B5EF4-FFF2-40B4-BE49-F238E27FC236}">
                <a16:creationId xmlns:a16="http://schemas.microsoft.com/office/drawing/2014/main" id="{6F028DD3-29B8-45F7-B63C-CD12133829CC}"/>
              </a:ext>
            </a:extLst>
          </p:cNvPr>
          <p:cNvSpPr/>
          <p:nvPr/>
        </p:nvSpPr>
        <p:spPr>
          <a:xfrm>
            <a:off x="797304" y="3935223"/>
            <a:ext cx="3191290" cy="830785"/>
          </a:xfrm>
          <a:prstGeom prst="rect">
            <a:avLst/>
          </a:prstGeom>
        </p:spPr>
        <p:txBody>
          <a:bodyPr lIns="0" tIns="0" rIns="0" bIns="0">
            <a:noAutofit/>
          </a:bodyPr>
          <a:lstStyle/>
          <a:p>
            <a:pPr defTabSz="913126" fontAlgn="base">
              <a:spcBef>
                <a:spcPct val="0"/>
              </a:spcBef>
              <a:spcAft>
                <a:spcPts val="2352"/>
              </a:spcAft>
              <a:defRPr/>
            </a:pP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Filter the blog posts by items tagged with “changelog recap” to see a monthly Changelog recap</a:t>
            </a:r>
            <a:b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endParaRPr lang="en-US" sz="1835"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Tree>
    <p:extLst>
      <p:ext uri="{BB962C8B-B14F-4D97-AF65-F5344CB8AC3E}">
        <p14:creationId xmlns:p14="http://schemas.microsoft.com/office/powerpoint/2010/main" val="2016380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75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75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040450" y="2110930"/>
            <a:ext cx="6673307" cy="4059559"/>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GitHub Blog</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Get the latest news on all things related to GitHub</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Learn about everything GitHub such as… </a:t>
            </a:r>
          </a:p>
          <a:p>
            <a:pPr defTabSz="913576" fontAlgn="base">
              <a:spcBef>
                <a:spcPct val="0"/>
              </a:spcBef>
              <a:spcAft>
                <a:spcPts val="2353"/>
              </a:spcAft>
              <a:defRPr/>
            </a:pPr>
            <a:endPar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192574" cy="831119"/>
          </a:xfrm>
          <a:prstGeom prst="rect">
            <a:avLst/>
          </a:prstGeom>
        </p:spPr>
        <p:txBody>
          <a:bodyPr lIns="0" tIns="0" rIns="0" bIns="0">
            <a:noAutofit/>
          </a:bodyPr>
          <a:lstStyle/>
          <a:p>
            <a:pPr defTabSz="913576" fontAlgn="base">
              <a:spcBef>
                <a:spcPct val="0"/>
              </a:spcBef>
              <a:spcAft>
                <a:spcPts val="2353"/>
              </a:spcAft>
              <a:defRPr/>
            </a:pPr>
            <a:r>
              <a:rPr lang="en-US" sz="173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Product</a:t>
            </a: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New Features,  Upcoming Features, Security, </a:t>
            </a:r>
            <a:r>
              <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Editor tools </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714809" cy="849443"/>
          </a:xfrm>
          <a:prstGeom prst="rect">
            <a:avLst/>
          </a:prstGeom>
        </p:spPr>
        <p:txBody>
          <a:bodyPr lIns="0" tIns="0" rIns="0" bIns="0">
            <a:noAutofit/>
          </a:bodyPr>
          <a:lstStyle/>
          <a:p>
            <a:pPr defTabSz="913576" fontAlgn="base">
              <a:spcBef>
                <a:spcPct val="0"/>
              </a:spcBef>
              <a:spcAft>
                <a:spcPts val="2353"/>
              </a:spcAft>
              <a:defRPr/>
            </a:pPr>
            <a:r>
              <a:rPr lang="en-US" sz="173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Company</a:t>
            </a: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Policy, Remote work, Updates</a:t>
            </a:r>
            <a:r>
              <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10911" y="5305464"/>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795172" y="5305465"/>
            <a:ext cx="2714809" cy="849443"/>
          </a:xfrm>
          <a:prstGeom prst="rect">
            <a:avLst/>
          </a:prstGeom>
        </p:spPr>
        <p:txBody>
          <a:bodyPr lIns="0" tIns="0" rIns="0" bIns="0">
            <a:noAutofit/>
          </a:bodyPr>
          <a:lstStyle/>
          <a:p>
            <a:pPr defTabSz="913576" fontAlgn="base">
              <a:spcBef>
                <a:spcPct val="0"/>
              </a:spcBef>
              <a:spcAft>
                <a:spcPts val="2353"/>
              </a:spcAft>
              <a:defRPr/>
            </a:pPr>
            <a:r>
              <a:rPr lang="en-US" sz="173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Community </a:t>
            </a: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Education, Events, Insights, Open source</a:t>
            </a:r>
            <a:endPar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a:p>
            <a:pPr defTabSz="913576" fontAlgn="base">
              <a:spcBef>
                <a:spcPct val="0"/>
              </a:spcBef>
              <a:spcAft>
                <a:spcPts val="2353"/>
              </a:spcAft>
              <a:defRPr/>
            </a:pPr>
            <a:endPar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509981" y="700136"/>
            <a:ext cx="8682019"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a:solidFill>
                  <a:srgbClr val="0078D7"/>
                </a:solidFill>
                <a:latin typeface="Segoe UI Semibold" panose="020B0702040204020203" pitchFamily="34" charset="0"/>
                <a:cs typeface="Segoe UI Semibold" panose="020B0702040204020203" pitchFamily="34" charset="0"/>
                <a:hlinkClick r:id="rId5"/>
              </a:rPr>
              <a:t>https://github.blog/</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607888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084632-E14B-D746-9655-47B90D7F48FF}"/>
              </a:ext>
            </a:extLst>
          </p:cNvPr>
          <p:cNvSpPr txBox="1"/>
          <p:nvPr/>
        </p:nvSpPr>
        <p:spPr>
          <a:xfrm>
            <a:off x="3828081" y="2572719"/>
            <a:ext cx="65" cy="307777"/>
          </a:xfrm>
          <a:prstGeom prst="rect">
            <a:avLst/>
          </a:prstGeom>
          <a:noFill/>
        </p:spPr>
        <p:txBody>
          <a:bodyPr wrap="none" lIns="0" tIns="0" rIns="0" bIns="0" rtlCol="0">
            <a:spAutoFit/>
          </a:bodyPr>
          <a:lstStyle/>
          <a:p>
            <a:pPr algn="l"/>
            <a:endParaRPr lang="en-US" sz="2000" err="1"/>
          </a:p>
        </p:txBody>
      </p:sp>
      <p:pic>
        <p:nvPicPr>
          <p:cNvPr id="12" name="Picture 11">
            <a:extLst>
              <a:ext uri="{FF2B5EF4-FFF2-40B4-BE49-F238E27FC236}">
                <a16:creationId xmlns:a16="http://schemas.microsoft.com/office/drawing/2014/main" id="{0C6C0026-8166-C547-8817-A2328E040213}"/>
              </a:ext>
            </a:extLst>
          </p:cNvPr>
          <p:cNvPicPr>
            <a:picLocks noChangeAspect="1"/>
          </p:cNvPicPr>
          <p:nvPr/>
        </p:nvPicPr>
        <p:blipFill>
          <a:blip r:embed="rId3"/>
          <a:stretch>
            <a:fillRect/>
          </a:stretch>
        </p:blipFill>
        <p:spPr>
          <a:xfrm>
            <a:off x="6184495" y="515536"/>
            <a:ext cx="4941621" cy="2913464"/>
          </a:xfrm>
          <a:prstGeom prst="rect">
            <a:avLst/>
          </a:prstGeom>
        </p:spPr>
      </p:pic>
      <p:pic>
        <p:nvPicPr>
          <p:cNvPr id="15" name="Picture 14">
            <a:extLst>
              <a:ext uri="{FF2B5EF4-FFF2-40B4-BE49-F238E27FC236}">
                <a16:creationId xmlns:a16="http://schemas.microsoft.com/office/drawing/2014/main" id="{783BE1A1-3AD7-9D4D-BE78-0FDD9A3CE1B2}"/>
              </a:ext>
            </a:extLst>
          </p:cNvPr>
          <p:cNvPicPr>
            <a:picLocks noChangeAspect="1"/>
          </p:cNvPicPr>
          <p:nvPr/>
        </p:nvPicPr>
        <p:blipFill>
          <a:blip r:embed="rId4"/>
          <a:stretch>
            <a:fillRect/>
          </a:stretch>
        </p:blipFill>
        <p:spPr>
          <a:xfrm>
            <a:off x="7214444" y="3655144"/>
            <a:ext cx="3098800" cy="2794000"/>
          </a:xfrm>
          <a:prstGeom prst="rect">
            <a:avLst/>
          </a:prstGeom>
        </p:spPr>
      </p:pic>
      <p:sp>
        <p:nvSpPr>
          <p:cNvPr id="16" name="Oval 15">
            <a:extLst>
              <a:ext uri="{FF2B5EF4-FFF2-40B4-BE49-F238E27FC236}">
                <a16:creationId xmlns:a16="http://schemas.microsoft.com/office/drawing/2014/main" id="{478F42F0-83B4-F940-B884-8440B3621E0A}"/>
              </a:ext>
            </a:extLst>
          </p:cNvPr>
          <p:cNvSpPr/>
          <p:nvPr/>
        </p:nvSpPr>
        <p:spPr bwMode="auto">
          <a:xfrm>
            <a:off x="970961" y="1225485"/>
            <a:ext cx="4251489" cy="41855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a:p>
            <a:pPr algn="l" defTabSz="932472" fontAlgn="base">
              <a:spcBef>
                <a:spcPct val="0"/>
              </a:spcBef>
              <a:spcAft>
                <a:spcPct val="0"/>
              </a:spcAft>
            </a:pPr>
            <a:endParaRPr lang="en-US" sz="2000">
              <a:solidFill>
                <a:srgbClr val="FFFFFF"/>
              </a:solidFill>
              <a:ea typeface="Segoe UI" pitchFamily="34" charset="0"/>
              <a:cs typeface="Segoe UI" pitchFamily="34" charset="0"/>
            </a:endParaRPr>
          </a:p>
          <a:p>
            <a:pPr algn="l" defTabSz="932472" fontAlgn="base">
              <a:spcBef>
                <a:spcPct val="0"/>
              </a:spcBef>
              <a:spcAft>
                <a:spcPct val="0"/>
              </a:spcAft>
            </a:pPr>
            <a:endParaRPr lang="en-US" sz="2000">
              <a:solidFill>
                <a:srgbClr val="FFFFFF"/>
              </a:solidFill>
              <a:ea typeface="Segoe UI" pitchFamily="34" charset="0"/>
              <a:cs typeface="Segoe UI" pitchFamily="34" charset="0"/>
            </a:endParaRPr>
          </a:p>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3777DC06-A616-7543-8A91-2F7DAC5FE841}"/>
              </a:ext>
            </a:extLst>
          </p:cNvPr>
          <p:cNvSpPr txBox="1"/>
          <p:nvPr/>
        </p:nvSpPr>
        <p:spPr>
          <a:xfrm>
            <a:off x="1327438" y="3010458"/>
            <a:ext cx="3609065" cy="307777"/>
          </a:xfrm>
          <a:prstGeom prst="rect">
            <a:avLst/>
          </a:prstGeom>
          <a:noFill/>
        </p:spPr>
        <p:txBody>
          <a:bodyPr wrap="none" lIns="0" tIns="0" rIns="0" bIns="0" rtlCol="0">
            <a:spAutoFit/>
          </a:bodyPr>
          <a:lstStyle/>
          <a:p>
            <a:pPr algn="l"/>
            <a:r>
              <a:rPr lang="en-US" sz="2000">
                <a:solidFill>
                  <a:schemeClr val="bg1"/>
                </a:solidFill>
              </a:rPr>
              <a:t> Modern enterprise applications</a:t>
            </a:r>
          </a:p>
        </p:txBody>
      </p:sp>
    </p:spTree>
    <p:extLst>
      <p:ext uri="{BB962C8B-B14F-4D97-AF65-F5344CB8AC3E}">
        <p14:creationId xmlns:p14="http://schemas.microsoft.com/office/powerpoint/2010/main" val="2665815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5550" y="2111274"/>
            <a:ext cx="7129800" cy="4058502"/>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426321" y="457196"/>
            <a:ext cx="11015651" cy="553854"/>
          </a:xfrm>
        </p:spPr>
        <p:txBody>
          <a:bodyPr/>
          <a:lstStyle/>
          <a:p>
            <a:r>
              <a:rPr lang="en-US"/>
              <a:t>Azure DevOps Features Timeline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1587" y="899660"/>
            <a:ext cx="11685787" cy="566466"/>
          </a:xfrm>
          <a:prstGeom prst="rect">
            <a:avLst/>
          </a:prstGeom>
          <a:noFill/>
        </p:spPr>
        <p:txBody>
          <a:bodyPr wrap="square" lIns="179212" tIns="143370" rIns="179212" bIns="14337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477">
              <a:defRPr/>
            </a:pPr>
            <a:r>
              <a:rPr lang="en-US" sz="1999" b="1">
                <a:solidFill>
                  <a:srgbClr val="0078D7"/>
                </a:solidFill>
                <a:hlinkClick r:id="rId4"/>
              </a:rPr>
              <a:t>https://docs.microsoft.com/en-us/azure/devops/release-notes/features-timeline</a:t>
            </a:r>
            <a:endParaRPr lang="en-US" sz="1960">
              <a:gradFill>
                <a:gsLst>
                  <a:gs pos="78761">
                    <a:srgbClr val="0072C6"/>
                  </a:gs>
                  <a:gs pos="0">
                    <a:srgbClr val="0072C6"/>
                  </a:gs>
                </a:gsLst>
                <a:lin ang="5400000" scaled="0"/>
              </a:gradFill>
            </a:endParaRP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6553" y="2143155"/>
            <a:ext cx="3209303" cy="1399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302" fontAlgn="base">
              <a:spcBef>
                <a:spcPct val="0"/>
              </a:spcBef>
              <a:spcAft>
                <a:spcPts val="2352"/>
              </a:spcAft>
              <a:defRPr/>
            </a:pPr>
            <a:r>
              <a:rPr lang="en-US" sz="1729"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Take a peek into our roadmap. See the significant features we are working on and a rough timeframe for when you can expect to see them</a:t>
            </a:r>
            <a:endParaRPr lang="en-US" sz="1799"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2418" y="2143155"/>
            <a:ext cx="312455" cy="311608"/>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2418" y="3881604"/>
            <a:ext cx="312455" cy="311608"/>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35961" y="5036095"/>
            <a:ext cx="312455" cy="311608"/>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6553" y="3874121"/>
            <a:ext cx="3191743" cy="830903"/>
          </a:xfrm>
          <a:prstGeom prst="rect">
            <a:avLst/>
          </a:prstGeom>
        </p:spPr>
        <p:txBody>
          <a:bodyPr lIns="0" tIns="0" rIns="0" bIns="0">
            <a:noAutofit/>
          </a:bodyPr>
          <a:lstStyle/>
          <a:p>
            <a:pPr defTabSz="913302" fontAlgn="base">
              <a:spcBef>
                <a:spcPct val="0"/>
              </a:spcBef>
              <a:spcAft>
                <a:spcPts val="2352"/>
              </a:spcAft>
              <a:defRPr/>
            </a:pPr>
            <a:r>
              <a:rPr lang="en-US" sz="1799"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 deploy updates frequently. Review the release notes for each three week sprint </a:t>
            </a:r>
          </a:p>
        </p:txBody>
      </p:sp>
      <p:sp>
        <p:nvSpPr>
          <p:cNvPr id="91" name="Rectangle 90">
            <a:extLst>
              <a:ext uri="{FF2B5EF4-FFF2-40B4-BE49-F238E27FC236}">
                <a16:creationId xmlns:a16="http://schemas.microsoft.com/office/drawing/2014/main" id="{6A8DDD96-5607-4289-8CB2-10F3BC304E79}"/>
              </a:ext>
            </a:extLst>
          </p:cNvPr>
          <p:cNvSpPr/>
          <p:nvPr/>
        </p:nvSpPr>
        <p:spPr>
          <a:xfrm>
            <a:off x="820097" y="5036096"/>
            <a:ext cx="2714102" cy="1201542"/>
          </a:xfrm>
          <a:prstGeom prst="rect">
            <a:avLst/>
          </a:prstGeom>
        </p:spPr>
        <p:txBody>
          <a:bodyPr lIns="0" tIns="0" rIns="0" bIns="0">
            <a:noAutofit/>
          </a:bodyPr>
          <a:lstStyle/>
          <a:p>
            <a:pPr defTabSz="913302" fontAlgn="base">
              <a:spcBef>
                <a:spcPct val="0"/>
              </a:spcBef>
              <a:spcAft>
                <a:spcPts val="2352"/>
              </a:spcAft>
              <a:defRPr/>
            </a:pPr>
            <a:r>
              <a:rPr lang="en-US" sz="1799"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Subscribe to this page to get notified when we provide new release notes and roadmap updates</a:t>
            </a:r>
          </a:p>
          <a:p>
            <a:pPr defTabSz="913302" fontAlgn="base">
              <a:spcBef>
                <a:spcPct val="0"/>
              </a:spcBef>
              <a:spcAft>
                <a:spcPts val="2352"/>
              </a:spcAft>
              <a:defRPr/>
            </a:pPr>
            <a:r>
              <a:rPr lang="en-US" sz="1799"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1956" y="700847"/>
            <a:ext cx="9318459" cy="6155775"/>
          </a:xfrm>
          <a:prstGeom prst="rect">
            <a:avLst/>
          </a:prstGeom>
        </p:spPr>
      </p:pic>
    </p:spTree>
    <p:extLst>
      <p:ext uri="{BB962C8B-B14F-4D97-AF65-F5344CB8AC3E}">
        <p14:creationId xmlns:p14="http://schemas.microsoft.com/office/powerpoint/2010/main" val="1903211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75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75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750"/>
                                        <p:tgtEl>
                                          <p:spTgt spid="8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4472" y="2072223"/>
            <a:ext cx="7286236" cy="4184608"/>
          </a:xfrm>
          <a:prstGeom prst="rect">
            <a:avLst/>
          </a:prstGeom>
        </p:spPr>
      </p:pic>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Azure DevOps Team Blog </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Get the latest news from the team that builds Azure DevOps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Learn about new and upcoming features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192574" cy="831119"/>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Get a weekly listing of the top Stories from the Microsoft DevOps Community </a:t>
            </a:r>
            <a:endPar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942861" cy="849443"/>
          </a:xfrm>
          <a:prstGeom prst="rect">
            <a:avLst/>
          </a:prstGeom>
        </p:spPr>
        <p:txBody>
          <a:bodyPr lIns="0" tIns="0" rIns="0" bIns="0">
            <a:noAutofit/>
          </a:bodyPr>
          <a:lstStyle/>
          <a:p>
            <a:pPr defTabSz="913576" fontAlgn="base">
              <a:spcBef>
                <a:spcPct val="0"/>
              </a:spcBef>
              <a:spcAft>
                <a:spcPts val="2353"/>
              </a:spcAft>
              <a:defRPr/>
            </a:pPr>
            <a:r>
              <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Look for past posts on specific topics such as CI/CD, Git, Open Source, etc.</a:t>
            </a:r>
          </a:p>
          <a:p>
            <a:pPr defTabSz="913576" fontAlgn="base">
              <a:spcBef>
                <a:spcPct val="0"/>
              </a:spcBef>
              <a:spcAft>
                <a:spcPts val="2353"/>
              </a:spcAft>
              <a:defRPr/>
            </a:pPr>
            <a:r>
              <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a:solidFill>
                  <a:srgbClr val="0078D7"/>
                </a:solidFill>
                <a:latin typeface="Segoe UI Semibold" panose="020B0702040204020203" pitchFamily="34" charset="0"/>
                <a:cs typeface="Segoe UI Semibold" panose="020B0702040204020203" pitchFamily="34" charset="0"/>
                <a:hlinkClick r:id="rId5"/>
              </a:rPr>
              <a:t>https://Blogs.MSDN.Microsoft.com/DevOps/</a:t>
            </a:r>
            <a:endParaRPr lang="en-US" sz="1667" b="1">
              <a:solidFill>
                <a:srgbClr val="0078D7"/>
              </a:solidFill>
              <a:latin typeface="Segoe UI Semibold" panose="020B0702040204020203" pitchFamily="34" charset="0"/>
              <a:cs typeface="Segoe UI Semibold" panose="020B0702040204020203" pitchFamily="34" charset="0"/>
            </a:endParaRP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872818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ive middle school students smile and laugh as they look at a laptop screen.">
            <a:extLst>
              <a:ext uri="{FF2B5EF4-FFF2-40B4-BE49-F238E27FC236}">
                <a16:creationId xmlns:a16="http://schemas.microsoft.com/office/drawing/2014/main" id="{2ECC6F1C-F682-FA4D-9781-77CC264F3224}"/>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DDD5B379-41D6-D549-96C4-06C5CF4DBEF0}"/>
              </a:ext>
            </a:extLst>
          </p:cNvPr>
          <p:cNvSpPr>
            <a:spLocks noGrp="1"/>
          </p:cNvSpPr>
          <p:nvPr>
            <p:ph type="title"/>
          </p:nvPr>
        </p:nvSpPr>
        <p:spPr/>
        <p:txBody>
          <a:bodyPr/>
          <a:lstStyle/>
          <a:p>
            <a:r>
              <a:rPr lang="en-US"/>
              <a:t>Resources to Learn More</a:t>
            </a:r>
          </a:p>
        </p:txBody>
      </p:sp>
    </p:spTree>
    <p:extLst>
      <p:ext uri="{BB962C8B-B14F-4D97-AF65-F5344CB8AC3E}">
        <p14:creationId xmlns:p14="http://schemas.microsoft.com/office/powerpoint/2010/main" val="23349460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553998"/>
          </a:xfrm>
        </p:spPr>
        <p:txBody>
          <a:bodyPr/>
          <a:lstStyle/>
          <a:p>
            <a:r>
              <a:rPr lang="en-US"/>
              <a:t>Presenter guidance – Resources to Learn More</a:t>
            </a:r>
          </a:p>
        </p:txBody>
      </p:sp>
      <p:graphicFrame>
        <p:nvGraphicFramePr>
          <p:cNvPr id="9" name="Table 1"/>
          <p:cNvGraphicFramePr>
            <a:graphicFrameLocks noGrp="1"/>
          </p:cNvGraphicFramePr>
          <p:nvPr/>
        </p:nvGraphicFramePr>
        <p:xfrm>
          <a:off x="588263" y="1722431"/>
          <a:ext cx="11075486" cy="1557990"/>
        </p:xfrm>
        <a:graphic>
          <a:graphicData uri="http://schemas.openxmlformats.org/drawingml/2006/table">
            <a:tbl>
              <a:tblPr firstRow="1" bandRow="1">
                <a:tableStyleId>{5C22544A-7EE6-4342-B048-85BDC9FD1C3A}</a:tableStyleId>
              </a:tblPr>
              <a:tblGrid>
                <a:gridCol w="1970197">
                  <a:extLst>
                    <a:ext uri="{9D8B030D-6E8A-4147-A177-3AD203B41FA5}">
                      <a16:colId xmlns:a16="http://schemas.microsoft.com/office/drawing/2014/main" val="20000"/>
                    </a:ext>
                  </a:extLst>
                </a:gridCol>
                <a:gridCol w="9105289">
                  <a:extLst>
                    <a:ext uri="{9D8B030D-6E8A-4147-A177-3AD203B41FA5}">
                      <a16:colId xmlns:a16="http://schemas.microsoft.com/office/drawing/2014/main" val="20001"/>
                    </a:ext>
                  </a:extLst>
                </a:gridCol>
              </a:tblGrid>
              <a:tr h="346220">
                <a:tc>
                  <a:txBody>
                    <a:bodyPr/>
                    <a:lstStyle/>
                    <a:p>
                      <a:r>
                        <a:rPr lang="en-US" sz="1500" b="0">
                          <a:solidFill>
                            <a:schemeClr val="tx1"/>
                          </a:solidFill>
                        </a:rPr>
                        <a:t>Title</a:t>
                      </a: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a:solidFill>
                            <a:schemeClr val="tx1"/>
                          </a:solidFill>
                        </a:rPr>
                        <a:t>Resources to learn more</a:t>
                      </a: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6220">
                <a:tc>
                  <a:txBody>
                    <a:bodyPr/>
                    <a:lstStyle/>
                    <a:p>
                      <a:r>
                        <a:rPr lang="en-US" sz="1500" b="0">
                          <a:solidFill>
                            <a:schemeClr val="tx1"/>
                          </a:solidFill>
                        </a:rPr>
                        <a:t>Main Objective</a:t>
                      </a: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a:solidFill>
                            <a:schemeClr val="tx1"/>
                          </a:solidFill>
                        </a:rPr>
                        <a:t>Leave the customer with these resources. </a:t>
                      </a: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65550">
                <a:tc>
                  <a:txBody>
                    <a:bodyPr/>
                    <a:lstStyle/>
                    <a:p>
                      <a:r>
                        <a:rPr lang="en-US" sz="1500" b="0">
                          <a:solidFill>
                            <a:schemeClr val="tx1"/>
                          </a:solidFill>
                        </a:rPr>
                        <a:t>Usage Guidance</a:t>
                      </a: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a:solidFill>
                            <a:schemeClr val="tx1"/>
                          </a:solidFill>
                        </a:rPr>
                        <a:t>Your presentation has excited them so much they are going to want to dive in and learn more as soon as the meeting has ended. Save this deck as a PDF file and work with the account team to get this to your customer. </a:t>
                      </a:r>
                      <a:endParaRPr lang="en-US" sz="1500" b="0">
                        <a:solidFill>
                          <a:schemeClr val="tx1"/>
                        </a:solidFill>
                      </a:endParaRPr>
                    </a:p>
                  </a:txBody>
                  <a:tcPr marL="88265" marR="88265" marT="44132" marB="441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2944141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8499"/>
        <p:cNvGrpSpPr/>
        <p:nvPr/>
      </p:nvGrpSpPr>
      <p:grpSpPr>
        <a:xfrm>
          <a:off x="0" y="0"/>
          <a:ext cx="0" cy="0"/>
          <a:chOff x="0" y="0"/>
          <a:chExt cx="0" cy="0"/>
        </a:xfrm>
      </p:grpSpPr>
      <p:sp>
        <p:nvSpPr>
          <p:cNvPr id="8501" name="Google Shape;8501;p53"/>
          <p:cNvSpPr txBox="1">
            <a:spLocks noGrp="1"/>
          </p:cNvSpPr>
          <p:nvPr>
            <p:ph type="title"/>
          </p:nvPr>
        </p:nvSpPr>
        <p:spPr>
          <a:xfrm>
            <a:off x="426425" y="350981"/>
            <a:ext cx="11018520" cy="553870"/>
          </a:xfrm>
          <a:prstGeom prst="rect">
            <a:avLst/>
          </a:prstGeom>
          <a:noFill/>
          <a:ln>
            <a:noFill/>
          </a:ln>
        </p:spPr>
        <p:txBody>
          <a:bodyPr spcFirstLastPara="1" wrap="square" lIns="0" tIns="0" rIns="0" bIns="0" anchor="t" anchorCtr="0">
            <a:spAutoFit/>
          </a:bodyPr>
          <a:lstStyle/>
          <a:p>
            <a:pPr>
              <a:buSzPts val="2600"/>
            </a:pPr>
            <a:r>
              <a:rPr kumimoji="0" lang="en-US" sz="3599"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GitHub Resources for Microsoft Employees</a:t>
            </a:r>
            <a:endParaRPr sz="3733" b="1">
              <a:latin typeface="Helvetica Neue" panose="020B0604020202020204" charset="0"/>
            </a:endParaRPr>
          </a:p>
        </p:txBody>
      </p:sp>
      <p:sp>
        <p:nvSpPr>
          <p:cNvPr id="8502" name="Google Shape;8502;p53"/>
          <p:cNvSpPr txBox="1"/>
          <p:nvPr/>
        </p:nvSpPr>
        <p:spPr>
          <a:xfrm>
            <a:off x="270070" y="899001"/>
            <a:ext cx="11688831" cy="561150"/>
          </a:xfrm>
          <a:prstGeom prst="rect">
            <a:avLst/>
          </a:prstGeom>
          <a:noFill/>
          <a:ln>
            <a:noFill/>
          </a:ln>
        </p:spPr>
        <p:txBody>
          <a:bodyPr spcFirstLastPara="1" wrap="square" lIns="179233" tIns="143400" rIns="179233" bIns="143400" anchor="t" anchorCtr="0">
            <a:spAutoFit/>
          </a:bodyPr>
          <a:lstStyle/>
          <a:p>
            <a:pPr defTabSz="1219170">
              <a:lnSpc>
                <a:spcPct val="90000"/>
              </a:lnSpc>
              <a:buClr>
                <a:srgbClr val="000000"/>
              </a:buClr>
            </a:pPr>
            <a:r>
              <a:rPr lang="en" sz="196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Get the latest internal news on all things related to GitHub</a:t>
            </a:r>
            <a:endParaRPr sz="1867" kern="0">
              <a:solidFill>
                <a:srgbClr val="000000"/>
              </a:solidFill>
              <a:latin typeface="Segoe UI Semilight" panose="020B0402040204020203" pitchFamily="34" charset="0"/>
              <a:cs typeface="Segoe UI Semilight" panose="020B0402040204020203" pitchFamily="34" charset="0"/>
              <a:sym typeface="Arial"/>
            </a:endParaRPr>
          </a:p>
        </p:txBody>
      </p:sp>
      <p:pic>
        <p:nvPicPr>
          <p:cNvPr id="8500" name="Google Shape;8500;p53">
            <a:extLst>
              <a:ext uri="{C183D7F6-B498-43B3-948B-1728B52AA6E4}">
                <adec:decorative xmlns:adec="http://schemas.microsoft.com/office/drawing/2017/decorative" val="1"/>
              </a:ext>
            </a:extLst>
          </p:cNvPr>
          <p:cNvPicPr preferRelativeResize="0"/>
          <p:nvPr/>
        </p:nvPicPr>
        <p:blipFill rotWithShape="1">
          <a:blip r:embed="rId3"/>
          <a:srcRect/>
          <a:stretch/>
        </p:blipFill>
        <p:spPr>
          <a:xfrm>
            <a:off x="5043262" y="2104446"/>
            <a:ext cx="6690148" cy="4108521"/>
          </a:xfrm>
          <a:prstGeom prst="rect">
            <a:avLst/>
          </a:prstGeom>
          <a:noFill/>
          <a:ln>
            <a:noFill/>
          </a:ln>
        </p:spPr>
      </p:pic>
      <p:sp>
        <p:nvSpPr>
          <p:cNvPr id="8503" name="Google Shape;8503;p53"/>
          <p:cNvSpPr/>
          <p:nvPr/>
        </p:nvSpPr>
        <p:spPr>
          <a:xfrm>
            <a:off x="795171" y="2142819"/>
            <a:ext cx="3667839" cy="856491"/>
          </a:xfrm>
          <a:prstGeom prst="rect">
            <a:avLst/>
          </a:prstGeom>
          <a:noFill/>
          <a:ln>
            <a:noFill/>
          </a:ln>
        </p:spPr>
        <p:txBody>
          <a:bodyPr spcFirstLastPara="1" wrap="square" lIns="0" tIns="0" rIns="0" bIns="0" anchor="t" anchorCtr="0">
            <a:noAutofit/>
          </a:bodyPr>
          <a:lstStyle/>
          <a:p>
            <a:pPr defTabSz="1219170">
              <a:buClr>
                <a:srgbClr val="000000"/>
              </a:buClr>
            </a:pPr>
            <a:r>
              <a:rPr lang="en" sz="173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Learn about everything GitHub </a:t>
            </a:r>
            <a:br>
              <a:rPr lang="en" sz="173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br>
            <a:r>
              <a:rPr lang="en" sz="173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such as… </a:t>
            </a:r>
            <a:endParaRPr sz="1867" kern="0">
              <a:solidFill>
                <a:srgbClr val="000000"/>
              </a:solidFill>
              <a:latin typeface="Segoe UI Semilight" panose="020B0402040204020203" pitchFamily="34" charset="0"/>
              <a:cs typeface="Segoe UI Semilight" panose="020B0402040204020203" pitchFamily="34" charset="0"/>
              <a:sym typeface="Arial"/>
            </a:endParaRPr>
          </a:p>
          <a:p>
            <a:pPr defTabSz="1219170">
              <a:spcBef>
                <a:spcPts val="2353"/>
              </a:spcBef>
              <a:buClr>
                <a:srgbClr val="000000"/>
              </a:buClr>
            </a:pPr>
            <a:endParaRPr sz="1731" kern="0">
              <a:solidFill>
                <a:srgbClr val="0072C6"/>
              </a:solidFill>
              <a:latin typeface="Segoe UI Semilight" panose="020B0402040204020203" pitchFamily="34" charset="0"/>
              <a:ea typeface="Quattrocento Sans"/>
              <a:cs typeface="Segoe UI Semilight" panose="020B0402040204020203" pitchFamily="34" charset="0"/>
              <a:sym typeface="Quattrocento Sans"/>
            </a:endParaRPr>
          </a:p>
        </p:txBody>
      </p:sp>
      <p:grpSp>
        <p:nvGrpSpPr>
          <p:cNvPr id="8504" name="Google Shape;8504;p53">
            <a:extLst>
              <a:ext uri="{C183D7F6-B498-43B3-948B-1728B52AA6E4}">
                <adec:decorative xmlns:adec="http://schemas.microsoft.com/office/drawing/2017/decorative" val="1"/>
              </a:ext>
            </a:extLst>
          </p:cNvPr>
          <p:cNvGrpSpPr/>
          <p:nvPr/>
        </p:nvGrpSpPr>
        <p:grpSpPr>
          <a:xfrm>
            <a:off x="310911" y="2142821"/>
            <a:ext cx="312536" cy="311689"/>
            <a:chOff x="7745382" y="4179584"/>
            <a:chExt cx="216026" cy="215441"/>
          </a:xfrm>
        </p:grpSpPr>
        <p:sp>
          <p:nvSpPr>
            <p:cNvPr id="8505" name="Google Shape;8505;p53"/>
            <p:cNvSpPr/>
            <p:nvPr/>
          </p:nvSpPr>
          <p:spPr>
            <a:xfrm>
              <a:off x="7847458" y="4234965"/>
              <a:ext cx="59320" cy="102821"/>
            </a:xfrm>
            <a:custGeom>
              <a:avLst/>
              <a:gdLst/>
              <a:ahLst/>
              <a:cxnLst/>
              <a:rect l="l" t="t" r="r" b="b"/>
              <a:pathLst>
                <a:path w="461" h="801" extrusionOk="0">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sp>
          <p:nvSpPr>
            <p:cNvPr id="8506" name="Google Shape;8506;p53"/>
            <p:cNvSpPr/>
            <p:nvPr/>
          </p:nvSpPr>
          <p:spPr>
            <a:xfrm>
              <a:off x="7807855" y="4280865"/>
              <a:ext cx="93670" cy="11709"/>
            </a:xfrm>
            <a:custGeom>
              <a:avLst/>
              <a:gdLst/>
              <a:ahLst/>
              <a:cxnLst/>
              <a:rect l="l" t="t" r="r" b="b"/>
              <a:pathLst>
                <a:path w="705" h="89" extrusionOk="0">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sp>
          <p:nvSpPr>
            <p:cNvPr id="8507" name="Google Shape;8507;p53"/>
            <p:cNvSpPr/>
            <p:nvPr/>
          </p:nvSpPr>
          <p:spPr>
            <a:xfrm>
              <a:off x="7745382" y="4179584"/>
              <a:ext cx="216026" cy="215441"/>
            </a:xfrm>
            <a:custGeom>
              <a:avLst/>
              <a:gdLst/>
              <a:ahLst/>
              <a:cxnLst/>
              <a:rect l="l" t="t" r="r" b="b"/>
              <a:pathLst>
                <a:path w="1626" h="1624" extrusionOk="0">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grpSp>
      <p:grpSp>
        <p:nvGrpSpPr>
          <p:cNvPr id="8508" name="Google Shape;8508;p53">
            <a:extLst>
              <a:ext uri="{C183D7F6-B498-43B3-948B-1728B52AA6E4}">
                <adec:decorative xmlns:adec="http://schemas.microsoft.com/office/drawing/2017/decorative" val="1"/>
              </a:ext>
            </a:extLst>
          </p:cNvPr>
          <p:cNvGrpSpPr/>
          <p:nvPr/>
        </p:nvGrpSpPr>
        <p:grpSpPr>
          <a:xfrm>
            <a:off x="310911" y="3231389"/>
            <a:ext cx="312536" cy="311689"/>
            <a:chOff x="7745382" y="4179584"/>
            <a:chExt cx="216026" cy="215441"/>
          </a:xfrm>
        </p:grpSpPr>
        <p:sp>
          <p:nvSpPr>
            <p:cNvPr id="8509" name="Google Shape;8509;p53"/>
            <p:cNvSpPr/>
            <p:nvPr/>
          </p:nvSpPr>
          <p:spPr>
            <a:xfrm>
              <a:off x="7847458" y="4234965"/>
              <a:ext cx="59320" cy="102821"/>
            </a:xfrm>
            <a:custGeom>
              <a:avLst/>
              <a:gdLst/>
              <a:ahLst/>
              <a:cxnLst/>
              <a:rect l="l" t="t" r="r" b="b"/>
              <a:pathLst>
                <a:path w="461" h="801" extrusionOk="0">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sp>
          <p:nvSpPr>
            <p:cNvPr id="8510" name="Google Shape;8510;p53"/>
            <p:cNvSpPr/>
            <p:nvPr/>
          </p:nvSpPr>
          <p:spPr>
            <a:xfrm>
              <a:off x="7807855" y="4280865"/>
              <a:ext cx="93670" cy="11709"/>
            </a:xfrm>
            <a:custGeom>
              <a:avLst/>
              <a:gdLst/>
              <a:ahLst/>
              <a:cxnLst/>
              <a:rect l="l" t="t" r="r" b="b"/>
              <a:pathLst>
                <a:path w="705" h="89" extrusionOk="0">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sp>
          <p:nvSpPr>
            <p:cNvPr id="8511" name="Google Shape;8511;p53"/>
            <p:cNvSpPr/>
            <p:nvPr/>
          </p:nvSpPr>
          <p:spPr>
            <a:xfrm>
              <a:off x="7745382" y="4179584"/>
              <a:ext cx="216026" cy="215441"/>
            </a:xfrm>
            <a:custGeom>
              <a:avLst/>
              <a:gdLst/>
              <a:ahLst/>
              <a:cxnLst/>
              <a:rect l="l" t="t" r="r" b="b"/>
              <a:pathLst>
                <a:path w="1626" h="1624" extrusionOk="0">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grpSp>
      <p:grpSp>
        <p:nvGrpSpPr>
          <p:cNvPr id="8512" name="Google Shape;8512;p53">
            <a:extLst>
              <a:ext uri="{C183D7F6-B498-43B3-948B-1728B52AA6E4}">
                <adec:decorative xmlns:adec="http://schemas.microsoft.com/office/drawing/2017/decorative" val="1"/>
              </a:ext>
            </a:extLst>
          </p:cNvPr>
          <p:cNvGrpSpPr/>
          <p:nvPr/>
        </p:nvGrpSpPr>
        <p:grpSpPr>
          <a:xfrm>
            <a:off x="310911" y="4276785"/>
            <a:ext cx="312536" cy="311689"/>
            <a:chOff x="7745382" y="4179584"/>
            <a:chExt cx="216026" cy="215441"/>
          </a:xfrm>
        </p:grpSpPr>
        <p:sp>
          <p:nvSpPr>
            <p:cNvPr id="8513" name="Google Shape;8513;p53"/>
            <p:cNvSpPr/>
            <p:nvPr/>
          </p:nvSpPr>
          <p:spPr>
            <a:xfrm>
              <a:off x="7847458" y="4234965"/>
              <a:ext cx="59320" cy="102821"/>
            </a:xfrm>
            <a:custGeom>
              <a:avLst/>
              <a:gdLst/>
              <a:ahLst/>
              <a:cxnLst/>
              <a:rect l="l" t="t" r="r" b="b"/>
              <a:pathLst>
                <a:path w="461" h="801" extrusionOk="0">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sp>
          <p:nvSpPr>
            <p:cNvPr id="8514" name="Google Shape;8514;p53"/>
            <p:cNvSpPr/>
            <p:nvPr/>
          </p:nvSpPr>
          <p:spPr>
            <a:xfrm>
              <a:off x="7807855" y="4280865"/>
              <a:ext cx="93670" cy="11709"/>
            </a:xfrm>
            <a:custGeom>
              <a:avLst/>
              <a:gdLst/>
              <a:ahLst/>
              <a:cxnLst/>
              <a:rect l="l" t="t" r="r" b="b"/>
              <a:pathLst>
                <a:path w="705" h="89" extrusionOk="0">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sp>
          <p:nvSpPr>
            <p:cNvPr id="8515" name="Google Shape;8515;p53"/>
            <p:cNvSpPr/>
            <p:nvPr/>
          </p:nvSpPr>
          <p:spPr>
            <a:xfrm>
              <a:off x="7745382" y="4179584"/>
              <a:ext cx="216026" cy="215441"/>
            </a:xfrm>
            <a:custGeom>
              <a:avLst/>
              <a:gdLst/>
              <a:ahLst/>
              <a:cxnLst/>
              <a:rect l="l" t="t" r="r" b="b"/>
              <a:pathLst>
                <a:path w="1626" h="1624" extrusionOk="0">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grpSp>
      <p:sp>
        <p:nvSpPr>
          <p:cNvPr id="8516" name="Google Shape;8516;p53"/>
          <p:cNvSpPr/>
          <p:nvPr/>
        </p:nvSpPr>
        <p:spPr>
          <a:xfrm>
            <a:off x="795172" y="3220102"/>
            <a:ext cx="3667837" cy="831119"/>
          </a:xfrm>
          <a:prstGeom prst="rect">
            <a:avLst/>
          </a:prstGeom>
          <a:noFill/>
          <a:ln>
            <a:noFill/>
          </a:ln>
        </p:spPr>
        <p:txBody>
          <a:bodyPr spcFirstLastPara="1" wrap="square" lIns="0" tIns="0" rIns="0" bIns="0" anchor="t" anchorCtr="0">
            <a:noAutofit/>
          </a:bodyPr>
          <a:lstStyle/>
          <a:p>
            <a:pPr defTabSz="1219170">
              <a:buClr>
                <a:srgbClr val="000000"/>
              </a:buClr>
            </a:pPr>
            <a:r>
              <a:rPr lang="en" sz="1731" b="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Quick Links </a:t>
            </a:r>
            <a:r>
              <a:rPr lang="en" sz="173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 </a:t>
            </a:r>
            <a:r>
              <a:rPr lang="en-US" sz="173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Top sales resources for Account Executives, Specialist Sellers, and PMMs.</a:t>
            </a:r>
            <a:endParaRPr sz="1800" kern="0">
              <a:solidFill>
                <a:srgbClr val="0072C6"/>
              </a:solidFill>
              <a:latin typeface="Segoe UI Semilight" panose="020B0402040204020203" pitchFamily="34" charset="0"/>
              <a:ea typeface="Quattrocento Sans"/>
              <a:cs typeface="Segoe UI Semilight" panose="020B0402040204020203" pitchFamily="34" charset="0"/>
              <a:sym typeface="Quattrocento Sans"/>
            </a:endParaRPr>
          </a:p>
        </p:txBody>
      </p:sp>
      <p:sp>
        <p:nvSpPr>
          <p:cNvPr id="8517" name="Google Shape;8517;p53"/>
          <p:cNvSpPr/>
          <p:nvPr/>
        </p:nvSpPr>
        <p:spPr>
          <a:xfrm>
            <a:off x="795172" y="4276784"/>
            <a:ext cx="3667837" cy="849443"/>
          </a:xfrm>
          <a:prstGeom prst="rect">
            <a:avLst/>
          </a:prstGeom>
          <a:noFill/>
          <a:ln>
            <a:noFill/>
          </a:ln>
        </p:spPr>
        <p:txBody>
          <a:bodyPr spcFirstLastPara="1" wrap="square" lIns="0" tIns="0" rIns="0" bIns="0" anchor="t" anchorCtr="0">
            <a:noAutofit/>
          </a:bodyPr>
          <a:lstStyle/>
          <a:p>
            <a:pPr defTabSz="1219170">
              <a:buClr>
                <a:srgbClr val="000000"/>
              </a:buClr>
            </a:pPr>
            <a:r>
              <a:rPr lang="en" sz="1731" b="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Technical Resources</a:t>
            </a:r>
            <a:r>
              <a:rPr lang="en" sz="173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 - </a:t>
            </a:r>
            <a:r>
              <a:rPr lang="en-US" sz="173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Top technical content for Specialist Sellers, Engineers, CSAs and CEs.</a:t>
            </a:r>
            <a:endParaRPr sz="1867" kern="0">
              <a:solidFill>
                <a:srgbClr val="000000"/>
              </a:solidFill>
              <a:latin typeface="Segoe UI Semilight" panose="020B0402040204020203" pitchFamily="34" charset="0"/>
              <a:cs typeface="Segoe UI Semilight" panose="020B0402040204020203" pitchFamily="34" charset="0"/>
              <a:sym typeface="Arial"/>
            </a:endParaRPr>
          </a:p>
        </p:txBody>
      </p:sp>
      <p:grpSp>
        <p:nvGrpSpPr>
          <p:cNvPr id="8518" name="Google Shape;8518;p53">
            <a:extLst>
              <a:ext uri="{C183D7F6-B498-43B3-948B-1728B52AA6E4}">
                <adec:decorative xmlns:adec="http://schemas.microsoft.com/office/drawing/2017/decorative" val="1"/>
              </a:ext>
            </a:extLst>
          </p:cNvPr>
          <p:cNvGrpSpPr/>
          <p:nvPr/>
        </p:nvGrpSpPr>
        <p:grpSpPr>
          <a:xfrm>
            <a:off x="310911" y="5305465"/>
            <a:ext cx="312536" cy="311689"/>
            <a:chOff x="7745382" y="4179584"/>
            <a:chExt cx="216026" cy="215441"/>
          </a:xfrm>
        </p:grpSpPr>
        <p:sp>
          <p:nvSpPr>
            <p:cNvPr id="8519" name="Google Shape;8519;p53"/>
            <p:cNvSpPr/>
            <p:nvPr/>
          </p:nvSpPr>
          <p:spPr>
            <a:xfrm>
              <a:off x="7847458" y="4234965"/>
              <a:ext cx="59320" cy="102821"/>
            </a:xfrm>
            <a:custGeom>
              <a:avLst/>
              <a:gdLst/>
              <a:ahLst/>
              <a:cxnLst/>
              <a:rect l="l" t="t" r="r" b="b"/>
              <a:pathLst>
                <a:path w="461" h="801" extrusionOk="0">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sp>
          <p:nvSpPr>
            <p:cNvPr id="8520" name="Google Shape;8520;p53"/>
            <p:cNvSpPr/>
            <p:nvPr/>
          </p:nvSpPr>
          <p:spPr>
            <a:xfrm>
              <a:off x="7807855" y="4280865"/>
              <a:ext cx="93670" cy="11709"/>
            </a:xfrm>
            <a:custGeom>
              <a:avLst/>
              <a:gdLst/>
              <a:ahLst/>
              <a:cxnLst/>
              <a:rect l="l" t="t" r="r" b="b"/>
              <a:pathLst>
                <a:path w="705" h="89" extrusionOk="0">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sp>
          <p:nvSpPr>
            <p:cNvPr id="8521" name="Google Shape;8521;p53"/>
            <p:cNvSpPr/>
            <p:nvPr/>
          </p:nvSpPr>
          <p:spPr>
            <a:xfrm>
              <a:off x="7745382" y="4179584"/>
              <a:ext cx="216026" cy="215441"/>
            </a:xfrm>
            <a:custGeom>
              <a:avLst/>
              <a:gdLst/>
              <a:ahLst/>
              <a:cxnLst/>
              <a:rect l="l" t="t" r="r" b="b"/>
              <a:pathLst>
                <a:path w="1626" h="1624" extrusionOk="0">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solidFill>
              <a:schemeClr val="accent1"/>
            </a:solidFill>
            <a:ln>
              <a:noFill/>
            </a:ln>
          </p:spPr>
          <p:txBody>
            <a:bodyPr spcFirstLastPara="1" wrap="square" lIns="121900" tIns="60933" rIns="121900" bIns="60933" anchor="ctr" anchorCtr="0">
              <a:noAutofit/>
            </a:bodyPr>
            <a:lstStyle/>
            <a:p>
              <a:pPr defTabSz="1219170">
                <a:buClr>
                  <a:srgbClr val="000000"/>
                </a:buClr>
              </a:pPr>
              <a:endParaRPr sz="1836" kern="0">
                <a:solidFill>
                  <a:srgbClr val="505050"/>
                </a:solidFill>
                <a:latin typeface="Quattrocento Sans"/>
                <a:ea typeface="Quattrocento Sans"/>
                <a:cs typeface="Quattrocento Sans"/>
                <a:sym typeface="Quattrocento Sans"/>
              </a:endParaRPr>
            </a:p>
          </p:txBody>
        </p:sp>
      </p:grpSp>
      <p:sp>
        <p:nvSpPr>
          <p:cNvPr id="8522" name="Google Shape;8522;p53"/>
          <p:cNvSpPr/>
          <p:nvPr/>
        </p:nvSpPr>
        <p:spPr>
          <a:xfrm>
            <a:off x="795172" y="5305465"/>
            <a:ext cx="3667837" cy="849443"/>
          </a:xfrm>
          <a:prstGeom prst="rect">
            <a:avLst/>
          </a:prstGeom>
          <a:noFill/>
          <a:ln>
            <a:noFill/>
          </a:ln>
        </p:spPr>
        <p:txBody>
          <a:bodyPr spcFirstLastPara="1" wrap="square" lIns="0" tIns="0" rIns="0" bIns="0" anchor="t" anchorCtr="0">
            <a:noAutofit/>
          </a:bodyPr>
          <a:lstStyle/>
          <a:p>
            <a:pPr defTabSz="1219170">
              <a:buClr>
                <a:srgbClr val="000000"/>
              </a:buClr>
            </a:pPr>
            <a:r>
              <a:rPr lang="en-US" sz="1731" b="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Training &amp; Videos</a:t>
            </a:r>
            <a:r>
              <a:rPr lang="en" sz="173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 - </a:t>
            </a:r>
            <a:r>
              <a:rPr lang="en-US" sz="1731" kern="0">
                <a:solidFill>
                  <a:srgbClr val="0072C6"/>
                </a:solidFill>
                <a:latin typeface="Segoe UI Semilight" panose="020B0402040204020203" pitchFamily="34" charset="0"/>
                <a:ea typeface="Quattrocento Sans"/>
                <a:cs typeface="Segoe UI Semilight" panose="020B0402040204020203" pitchFamily="34" charset="0"/>
                <a:sym typeface="Quattrocento Sans"/>
              </a:rPr>
              <a:t>Watch GitHub sales training and technical demos on MS Stream.</a:t>
            </a:r>
            <a:endParaRPr sz="1800" kern="0">
              <a:solidFill>
                <a:srgbClr val="0072C6"/>
              </a:solidFill>
              <a:latin typeface="Segoe UI Semilight" panose="020B0402040204020203" pitchFamily="34" charset="0"/>
              <a:ea typeface="Quattrocento Sans"/>
              <a:cs typeface="Segoe UI Semilight" panose="020B0402040204020203" pitchFamily="34" charset="0"/>
              <a:sym typeface="Quattrocento Sans"/>
            </a:endParaRPr>
          </a:p>
        </p:txBody>
      </p:sp>
      <p:pic>
        <p:nvPicPr>
          <p:cNvPr id="8523" name="Google Shape;8523;p5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3509981" y="700136"/>
            <a:ext cx="8682019" cy="6157379"/>
          </a:xfrm>
          <a:prstGeom prst="rect">
            <a:avLst/>
          </a:prstGeom>
          <a:noFill/>
          <a:ln>
            <a:noFill/>
          </a:ln>
        </p:spPr>
      </p:pic>
      <p:sp>
        <p:nvSpPr>
          <p:cNvPr id="8524" name="Google Shape;8524;p53"/>
          <p:cNvSpPr txBox="1"/>
          <p:nvPr/>
        </p:nvSpPr>
        <p:spPr>
          <a:xfrm>
            <a:off x="996875" y="6219452"/>
            <a:ext cx="10962024" cy="754315"/>
          </a:xfrm>
          <a:prstGeom prst="rect">
            <a:avLst/>
          </a:prstGeom>
          <a:noFill/>
          <a:ln>
            <a:noFill/>
          </a:ln>
        </p:spPr>
        <p:txBody>
          <a:bodyPr spcFirstLastPara="1" wrap="square" lIns="0" tIns="0" rIns="0" bIns="0" anchor="ctr" anchorCtr="0">
            <a:noAutofit/>
          </a:bodyPr>
          <a:lstStyle/>
          <a:p>
            <a:pPr defTabSz="1219170">
              <a:buClr>
                <a:srgbClr val="0078D7"/>
              </a:buClr>
              <a:buSzPts val="1125"/>
            </a:pPr>
            <a:r>
              <a:rPr lang="en-US" sz="1667" b="1" u="sng" kern="0">
                <a:solidFill>
                  <a:srgbClr val="0078D7"/>
                </a:solidFill>
                <a:latin typeface="Quattrocento Sans"/>
                <a:ea typeface="Quattrocento Sans"/>
                <a:cs typeface="Quattrocento Sans"/>
                <a:sym typeface="Quattrocento Sans"/>
                <a:hlinkClick r:id="rId5"/>
              </a:rPr>
              <a:t>https://aka.ms/GHSales</a:t>
            </a:r>
            <a:r>
              <a:rPr lang="en" sz="1667" b="1" kern="0">
                <a:solidFill>
                  <a:srgbClr val="0078D7"/>
                </a:solidFill>
                <a:latin typeface="Quattrocento Sans"/>
                <a:ea typeface="Quattrocento Sans"/>
                <a:cs typeface="Quattrocento Sans"/>
                <a:sym typeface="Quattrocento Sans"/>
              </a:rPr>
              <a:t> </a:t>
            </a:r>
            <a:endParaRPr sz="1867" kern="0">
              <a:solidFill>
                <a:srgbClr val="000000"/>
              </a:solidFill>
              <a:latin typeface="Arial"/>
              <a:cs typeface="Arial"/>
              <a:sym typeface="Arial"/>
            </a:endParaRPr>
          </a:p>
        </p:txBody>
      </p:sp>
      <p:sp>
        <p:nvSpPr>
          <p:cNvPr id="8525" name="Google Shape;8525;p53">
            <a:extLst>
              <a:ext uri="{C183D7F6-B498-43B3-948B-1728B52AA6E4}">
                <adec:decorative xmlns:adec="http://schemas.microsoft.com/office/drawing/2017/decorative" val="1"/>
              </a:ext>
            </a:extLst>
          </p:cNvPr>
          <p:cNvSpPr/>
          <p:nvPr/>
        </p:nvSpPr>
        <p:spPr>
          <a:xfrm>
            <a:off x="426426" y="6386590"/>
            <a:ext cx="420039" cy="420037"/>
          </a:xfrm>
          <a:prstGeom prst="ellipse">
            <a:avLst/>
          </a:prstGeom>
          <a:noFill/>
          <a:ln w="28575" cap="flat" cmpd="sng">
            <a:solidFill>
              <a:srgbClr val="007ACC"/>
            </a:solidFill>
            <a:prstDash val="solid"/>
            <a:round/>
            <a:headEnd type="none" w="sm" len="sm"/>
            <a:tailEnd type="none" w="sm" len="sm"/>
          </a:ln>
        </p:spPr>
        <p:txBody>
          <a:bodyPr spcFirstLastPara="1" wrap="square" lIns="0" tIns="0" rIns="0" bIns="0" anchor="ctr" anchorCtr="0">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976376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04"/>
                                        </p:tgtEl>
                                        <p:attrNameLst>
                                          <p:attrName>style.visibility</p:attrName>
                                        </p:attrNameLst>
                                      </p:cBhvr>
                                      <p:to>
                                        <p:strVal val="visible"/>
                                      </p:to>
                                    </p:set>
                                    <p:animEffect transition="in" filter="fade">
                                      <p:cBhvr>
                                        <p:cTn id="7" dur="750"/>
                                        <p:tgtEl>
                                          <p:spTgt spid="8504"/>
                                        </p:tgtEl>
                                      </p:cBhvr>
                                    </p:animEffect>
                                  </p:childTnLst>
                                </p:cTn>
                              </p:par>
                              <p:par>
                                <p:cTn id="8" presetID="10" presetClass="entr" presetSubtype="0" fill="hold" nodeType="withEffect">
                                  <p:stCondLst>
                                    <p:cond delay="0"/>
                                  </p:stCondLst>
                                  <p:childTnLst>
                                    <p:set>
                                      <p:cBhvr>
                                        <p:cTn id="9" dur="1" fill="hold">
                                          <p:stCondLst>
                                            <p:cond delay="0"/>
                                          </p:stCondLst>
                                        </p:cTn>
                                        <p:tgtEl>
                                          <p:spTgt spid="8503"/>
                                        </p:tgtEl>
                                        <p:attrNameLst>
                                          <p:attrName>style.visibility</p:attrName>
                                        </p:attrNameLst>
                                      </p:cBhvr>
                                      <p:to>
                                        <p:strVal val="visible"/>
                                      </p:to>
                                    </p:set>
                                    <p:animEffect transition="in" filter="fade">
                                      <p:cBhvr>
                                        <p:cTn id="10" dur="750"/>
                                        <p:tgtEl>
                                          <p:spTgt spid="8503"/>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508"/>
                                        </p:tgtEl>
                                        <p:attrNameLst>
                                          <p:attrName>style.visibility</p:attrName>
                                        </p:attrNameLst>
                                      </p:cBhvr>
                                      <p:to>
                                        <p:strVal val="visible"/>
                                      </p:to>
                                    </p:set>
                                    <p:animEffect transition="in" filter="fade">
                                      <p:cBhvr>
                                        <p:cTn id="14" dur="750"/>
                                        <p:tgtEl>
                                          <p:spTgt spid="8508"/>
                                        </p:tgtEl>
                                      </p:cBhvr>
                                    </p:animEffect>
                                  </p:childTnLst>
                                </p:cTn>
                              </p:par>
                              <p:par>
                                <p:cTn id="15" presetID="10" presetClass="entr" presetSubtype="0" fill="hold" nodeType="withEffect">
                                  <p:stCondLst>
                                    <p:cond delay="0"/>
                                  </p:stCondLst>
                                  <p:childTnLst>
                                    <p:set>
                                      <p:cBhvr>
                                        <p:cTn id="16" dur="1" fill="hold">
                                          <p:stCondLst>
                                            <p:cond delay="0"/>
                                          </p:stCondLst>
                                        </p:cTn>
                                        <p:tgtEl>
                                          <p:spTgt spid="8516"/>
                                        </p:tgtEl>
                                        <p:attrNameLst>
                                          <p:attrName>style.visibility</p:attrName>
                                        </p:attrNameLst>
                                      </p:cBhvr>
                                      <p:to>
                                        <p:strVal val="visible"/>
                                      </p:to>
                                    </p:set>
                                    <p:animEffect transition="in" filter="fade">
                                      <p:cBhvr>
                                        <p:cTn id="17" dur="750"/>
                                        <p:tgtEl>
                                          <p:spTgt spid="8516"/>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512"/>
                                        </p:tgtEl>
                                        <p:attrNameLst>
                                          <p:attrName>style.visibility</p:attrName>
                                        </p:attrNameLst>
                                      </p:cBhvr>
                                      <p:to>
                                        <p:strVal val="visible"/>
                                      </p:to>
                                    </p:set>
                                    <p:animEffect transition="in" filter="fade">
                                      <p:cBhvr>
                                        <p:cTn id="21" dur="750"/>
                                        <p:tgtEl>
                                          <p:spTgt spid="8512"/>
                                        </p:tgtEl>
                                      </p:cBhvr>
                                    </p:animEffect>
                                  </p:childTnLst>
                                </p:cTn>
                              </p:par>
                              <p:par>
                                <p:cTn id="22" presetID="10" presetClass="entr" presetSubtype="0" fill="hold" nodeType="withEffect">
                                  <p:stCondLst>
                                    <p:cond delay="0"/>
                                  </p:stCondLst>
                                  <p:childTnLst>
                                    <p:set>
                                      <p:cBhvr>
                                        <p:cTn id="23" dur="1" fill="hold">
                                          <p:stCondLst>
                                            <p:cond delay="0"/>
                                          </p:stCondLst>
                                        </p:cTn>
                                        <p:tgtEl>
                                          <p:spTgt spid="8517"/>
                                        </p:tgtEl>
                                        <p:attrNameLst>
                                          <p:attrName>style.visibility</p:attrName>
                                        </p:attrNameLst>
                                      </p:cBhvr>
                                      <p:to>
                                        <p:strVal val="visible"/>
                                      </p:to>
                                    </p:set>
                                    <p:animEffect transition="in" filter="fade">
                                      <p:cBhvr>
                                        <p:cTn id="24" dur="750"/>
                                        <p:tgtEl>
                                          <p:spTgt spid="8517"/>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8518"/>
                                        </p:tgtEl>
                                        <p:attrNameLst>
                                          <p:attrName>style.visibility</p:attrName>
                                        </p:attrNameLst>
                                      </p:cBhvr>
                                      <p:to>
                                        <p:strVal val="visible"/>
                                      </p:to>
                                    </p:set>
                                    <p:animEffect transition="in" filter="fade">
                                      <p:cBhvr>
                                        <p:cTn id="28" dur="750"/>
                                        <p:tgtEl>
                                          <p:spTgt spid="8518"/>
                                        </p:tgtEl>
                                      </p:cBhvr>
                                    </p:animEffect>
                                  </p:childTnLst>
                                </p:cTn>
                              </p:par>
                              <p:par>
                                <p:cTn id="29" presetID="10" presetClass="entr" presetSubtype="0" fill="hold" nodeType="withEffect">
                                  <p:stCondLst>
                                    <p:cond delay="0"/>
                                  </p:stCondLst>
                                  <p:childTnLst>
                                    <p:set>
                                      <p:cBhvr>
                                        <p:cTn id="30" dur="1" fill="hold">
                                          <p:stCondLst>
                                            <p:cond delay="0"/>
                                          </p:stCondLst>
                                        </p:cTn>
                                        <p:tgtEl>
                                          <p:spTgt spid="8522"/>
                                        </p:tgtEl>
                                        <p:attrNameLst>
                                          <p:attrName>style.visibility</p:attrName>
                                        </p:attrNameLst>
                                      </p:cBhvr>
                                      <p:to>
                                        <p:strVal val="visible"/>
                                      </p:to>
                                    </p:set>
                                    <p:animEffect transition="in" filter="fade">
                                      <p:cBhvr>
                                        <p:cTn id="31" dur="750"/>
                                        <p:tgtEl>
                                          <p:spTgt spid="8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916" y="2114465"/>
            <a:ext cx="7175988" cy="4052490"/>
          </a:xfrm>
          <a:prstGeom prst="rect">
            <a:avLst/>
          </a:prstGeom>
        </p:spPr>
      </p:pic>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Microsoft Learn</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832723"/>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Build your skills fast with free, interactive tutorials at </a:t>
            </a:r>
            <a:r>
              <a:rPr lang="en-US" sz="1961" b="1">
                <a:gradFill>
                  <a:gsLst>
                    <a:gs pos="78761">
                      <a:srgbClr val="0072C6"/>
                    </a:gs>
                    <a:gs pos="0">
                      <a:srgbClr val="0072C6"/>
                    </a:gs>
                  </a:gsLst>
                  <a:lin ang="5400000" scaled="0"/>
                </a:gradFill>
              </a:rPr>
              <a:t>Microsoft Learn</a:t>
            </a:r>
            <a:r>
              <a:rPr lang="en-US" sz="1961">
                <a:gradFill>
                  <a:gsLst>
                    <a:gs pos="78761">
                      <a:srgbClr val="0072C6"/>
                    </a:gs>
                    <a:gs pos="0">
                      <a:srgbClr val="0072C6"/>
                    </a:gs>
                  </a:gsLst>
                  <a:lin ang="5400000" scaled="0"/>
                </a:gradFill>
              </a:rPr>
              <a:t>, </a:t>
            </a:r>
            <a:br>
              <a:rPr lang="en-US" sz="1961">
                <a:gradFill>
                  <a:gsLst>
                    <a:gs pos="78761">
                      <a:srgbClr val="0072C6"/>
                    </a:gs>
                    <a:gs pos="0">
                      <a:srgbClr val="0072C6"/>
                    </a:gs>
                  </a:gsLst>
                  <a:lin ang="5400000" scaled="0"/>
                </a:gradFill>
              </a:rPr>
            </a:br>
            <a:r>
              <a:rPr lang="en-US" sz="1961">
                <a:gradFill>
                  <a:gsLst>
                    <a:gs pos="78761">
                      <a:srgbClr val="0072C6"/>
                    </a:gs>
                    <a:gs pos="0">
                      <a:srgbClr val="0072C6"/>
                    </a:gs>
                  </a:gsLst>
                  <a:lin ang="5400000" scaled="0"/>
                </a:gradFill>
              </a:rPr>
              <a:t>a new training experience for technical users. </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20"/>
            <a:ext cx="3210139" cy="576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Step-by-step training to fit your schedule</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2981991"/>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3825371"/>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2982689"/>
            <a:ext cx="3192574" cy="576909"/>
          </a:xfrm>
          <a:prstGeom prst="rect">
            <a:avLst/>
          </a:prstGeom>
        </p:spPr>
        <p:txBody>
          <a:bodyPr lIns="0" tIns="0" rIns="0" bIns="0">
            <a:noAutofit/>
          </a:bodyPr>
          <a:lstStyle/>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Interactive coding environments for hands-on experience</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3822557"/>
            <a:ext cx="2714809" cy="849443"/>
          </a:xfrm>
          <a:prstGeom prst="rect">
            <a:avLst/>
          </a:prstGeom>
        </p:spPr>
        <p:txBody>
          <a:bodyPr lIns="0" tIns="0" rIns="0" bIns="0">
            <a:noAutofit/>
          </a:bodyPr>
          <a:lstStyle/>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Earn achievements and recognition for your Azure skills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44710" y="493496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8971" y="4934961"/>
            <a:ext cx="3158775" cy="1335376"/>
          </a:xfrm>
          <a:prstGeom prst="rect">
            <a:avLst/>
          </a:prstGeom>
        </p:spPr>
        <p:txBody>
          <a:bodyPr lIns="0" tIns="0" rIns="0" bIns="0">
            <a:noAutofit/>
          </a:bodyPr>
          <a:lstStyle/>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For many modules we provide free Azure sandboxes, free virtual machines, etc. so there is nothing to setup ahead of time</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a:solidFill>
                  <a:srgbClr val="0078D7"/>
                </a:solidFill>
                <a:latin typeface="Segoe UI Semibold" panose="020B0702040204020203" pitchFamily="34" charset="0"/>
                <a:cs typeface="Segoe UI Semibold" panose="020B0702040204020203" pitchFamily="34" charset="0"/>
                <a:hlinkClick r:id="rId5"/>
              </a:rPr>
              <a:t>http://docs.Microsoft.com/Learn/</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235238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114" y="2108252"/>
            <a:ext cx="5422780" cy="4038680"/>
          </a:xfrm>
          <a:prstGeom prst="rect">
            <a:avLst/>
          </a:prstGeom>
        </p:spPr>
      </p:pic>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995929" y="700136"/>
            <a:ext cx="7196072"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Microsoft Learn – GitHub Related Learning Paths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69"/>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Check out the growing collection of DevOps &amp; GitHub related </a:t>
            </a:r>
            <a:r>
              <a:rPr lang="en-US" sz="1961" b="1">
                <a:gradFill>
                  <a:gsLst>
                    <a:gs pos="78761">
                      <a:srgbClr val="0072C6"/>
                    </a:gs>
                    <a:gs pos="0">
                      <a:srgbClr val="0072C6"/>
                    </a:gs>
                  </a:gsLst>
                  <a:lin ang="5400000" scaled="0"/>
                </a:gradFill>
              </a:rPr>
              <a:t>Learning Paths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1907777"/>
            <a:ext cx="4823882" cy="849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Take full control of your GitHub projects. Through work planning and tracking, effective branching strategies.</a:t>
            </a:r>
            <a:endPar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1907777"/>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2746948"/>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3614555"/>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1" y="2765609"/>
            <a:ext cx="4823882" cy="849443"/>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Extend GitHub through its API, manage releases all the way from idea to working software in the hands of your users</a:t>
            </a:r>
            <a:endPar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91" name="Rectangle 90">
            <a:extLst>
              <a:ext uri="{FF2B5EF4-FFF2-40B4-BE49-F238E27FC236}">
                <a16:creationId xmlns:a16="http://schemas.microsoft.com/office/drawing/2014/main" id="{6A8DDD96-5607-4289-8CB2-10F3BC304E79}"/>
              </a:ext>
            </a:extLst>
          </p:cNvPr>
          <p:cNvSpPr/>
          <p:nvPr/>
        </p:nvSpPr>
        <p:spPr>
          <a:xfrm>
            <a:off x="795171" y="3623442"/>
            <a:ext cx="4823882" cy="849443"/>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Learn how GitHub Actions enables you to automate your software development cycle and deploy applications to Azure.</a:t>
            </a:r>
            <a:endPar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44710" y="4481274"/>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795171" y="4481274"/>
            <a:ext cx="4790083" cy="1665658"/>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Whether you manage enterprise or open-source software projects, learn how GitHub enables you to build communities that foster communication and collaboration while reinforcing recommended guidelines, codes of conduct, and security best practices.</a:t>
            </a:r>
            <a:endPar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a:solidFill>
                  <a:srgbClr val="0078D7"/>
                </a:solidFill>
                <a:latin typeface="Segoe UI Semibold" panose="020B0702040204020203" pitchFamily="34" charset="0"/>
                <a:cs typeface="Segoe UI Semibold" panose="020B0702040204020203" pitchFamily="34" charset="0"/>
                <a:hlinkClick r:id="rId5"/>
              </a:rPr>
              <a:t>https://docs.microsoft.com/en-us/learn/github</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43899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600" y="2113464"/>
            <a:ext cx="5517502" cy="4000965"/>
          </a:xfrm>
          <a:prstGeom prst="rect">
            <a:avLst/>
          </a:prstGeom>
        </p:spPr>
      </p:pic>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995929" y="700136"/>
            <a:ext cx="7196072"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Microsoft Learn – DevOps Dojo</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69"/>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175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Introduce DevOps Dojo: Create efficiencies that support your business</a:t>
            </a:r>
            <a:endParaRPr kumimoji="0" lang="en-US" sz="1961" b="1"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1907777"/>
            <a:ext cx="4823882" cy="849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3576" fontAlgn="base">
              <a:spcBef>
                <a:spcPct val="0"/>
              </a:spcBef>
              <a:spcAft>
                <a:spcPts val="2353"/>
              </a:spcAft>
              <a:defRPr/>
            </a:pPr>
            <a:r>
              <a:rPr lang="en-US" sz="1730" kern="0">
                <a:solidFill>
                  <a:schemeClr val="tx1"/>
                </a:solidFill>
                <a:latin typeface="Segoe UI Semilight" panose="020B0402040204020203" pitchFamily="34" charset="0"/>
                <a:ea typeface="Segoe UI Light" charset="0"/>
                <a:cs typeface="Segoe UI Semilight" panose="020B0402040204020203" pitchFamily="34" charset="0"/>
              </a:rPr>
              <a:t>Start your DevOps Dojo journey. Learn how to create multidisciplinary DevOps teams by using shared tools and processes designed to make your organization’s software development and implementation projects more efficient.</a:t>
            </a:r>
            <a:endParaRPr kumimoji="0" lang="en-US" sz="1800" b="0" i="0" u="none" strike="noStrike" kern="0" cap="none" spc="0" normalizeH="0" baseline="0" noProof="0">
              <a:ln>
                <a:noFill/>
              </a:ln>
              <a:solidFill>
                <a:schemeClr val="tx1"/>
              </a:solidFill>
              <a:effectLst/>
              <a:uLnTx/>
              <a:uFillTx/>
              <a:latin typeface="Segoe UI Semilight" panose="020B0402040204020203" pitchFamily="34" charset="0"/>
              <a:ea typeface="Segoe UI Light" charset="0"/>
              <a:cs typeface="Segoe UI Semilight" panose="020B0402040204020203" pitchFamily="34" charset="0"/>
            </a:endParaRP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1907777"/>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solidFill>
                <a:schemeClr val="tx1"/>
              </a:solidFill>
            </a:ln>
            <a:effec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effectLst/>
                <a:uLnTx/>
                <a:uFillTx/>
                <a:latin typeface="Segoe UI Semilight"/>
                <a:ea typeface="+mn-ea"/>
                <a:cs typeface="+mn-cs"/>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solidFill>
                <a:schemeClr val="tx1"/>
              </a:solidFill>
            </a:ln>
            <a:effec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effectLst/>
                <a:uLnTx/>
                <a:uFillTx/>
                <a:latin typeface="Segoe UI Semilight"/>
                <a:ea typeface="+mn-ea"/>
                <a:cs typeface="+mn-cs"/>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solidFill>
                <a:schemeClr val="tx1"/>
              </a:solidFill>
            </a:ln>
            <a:effec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effectLst/>
                <a:uLnTx/>
                <a:uFillTx/>
                <a:latin typeface="Segoe UI Semilight"/>
                <a:ea typeface="+mn-ea"/>
                <a:cs typeface="+mn-cs"/>
              </a:endParaRPr>
            </a:p>
          </p:txBody>
        </p:sp>
      </p:gr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67"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hlinkClick r:id="rId5"/>
              </a:rPr>
              <a:t>https://docs.microsoft.com/en-us/learn/paths/devops-dojo-white-belt-foundation</a:t>
            </a:r>
            <a:r>
              <a:rPr kumimoji="0" lang="en-US" sz="1667"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w="19050">
                  <a:noFill/>
                </a:ln>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a:ln w="19050">
                <a:noFill/>
              </a:ln>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40719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4C6D37-47C7-4CC8-8E35-281CD3475A23}"/>
              </a:ext>
            </a:extLst>
          </p:cNvPr>
          <p:cNvSpPr>
            <a:spLocks noGrp="1"/>
          </p:cNvSpPr>
          <p:nvPr>
            <p:ph type="title"/>
          </p:nvPr>
        </p:nvSpPr>
        <p:spPr/>
        <p:txBody>
          <a:bodyPr/>
          <a:lstStyle/>
          <a:p>
            <a:r>
              <a:rPr lang="en-US"/>
              <a:t>Additional SPARK Session - Make GitHub Real</a:t>
            </a:r>
          </a:p>
        </p:txBody>
      </p:sp>
      <p:sp>
        <p:nvSpPr>
          <p:cNvPr id="5" name="Content Placeholder 4">
            <a:extLst>
              <a:ext uri="{FF2B5EF4-FFF2-40B4-BE49-F238E27FC236}">
                <a16:creationId xmlns:a16="http://schemas.microsoft.com/office/drawing/2014/main" id="{18EFA200-ECAF-491A-A8D5-88B714229E7C}"/>
              </a:ext>
            </a:extLst>
          </p:cNvPr>
          <p:cNvSpPr>
            <a:spLocks noGrp="1"/>
          </p:cNvSpPr>
          <p:nvPr>
            <p:ph sz="quarter" idx="10"/>
          </p:nvPr>
        </p:nvSpPr>
        <p:spPr/>
        <p:txBody>
          <a:bodyPr/>
          <a:lstStyle/>
          <a:p>
            <a:endParaRPr lang="en-US"/>
          </a:p>
        </p:txBody>
      </p:sp>
      <p:pic>
        <p:nvPicPr>
          <p:cNvPr id="7" name="Picture 6" descr="Additional SPARK Session - Make GitHub Real">
            <a:extLst>
              <a:ext uri="{FF2B5EF4-FFF2-40B4-BE49-F238E27FC236}">
                <a16:creationId xmlns:a16="http://schemas.microsoft.com/office/drawing/2014/main" id="{2CAA933D-1697-4F3F-9D05-E438B459F458}"/>
              </a:ext>
            </a:extLst>
          </p:cNvPr>
          <p:cNvPicPr>
            <a:picLocks noChangeAspect="1"/>
          </p:cNvPicPr>
          <p:nvPr/>
        </p:nvPicPr>
        <p:blipFill>
          <a:blip r:embed="rId2"/>
          <a:stretch>
            <a:fillRect/>
          </a:stretch>
        </p:blipFill>
        <p:spPr>
          <a:xfrm>
            <a:off x="325444" y="0"/>
            <a:ext cx="11541112" cy="6858000"/>
          </a:xfrm>
          <a:prstGeom prst="rect">
            <a:avLst/>
          </a:prstGeom>
        </p:spPr>
      </p:pic>
    </p:spTree>
    <p:extLst>
      <p:ext uri="{BB962C8B-B14F-4D97-AF65-F5344CB8AC3E}">
        <p14:creationId xmlns:p14="http://schemas.microsoft.com/office/powerpoint/2010/main" val="21956387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532983" y="2120792"/>
            <a:ext cx="7175988" cy="3930064"/>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GitHub Learning Lab</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832723"/>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8D7"/>
                    </a:gs>
                    <a:gs pos="0">
                      <a:srgbClr val="0078D7"/>
                    </a:gs>
                  </a:gsLst>
                  <a:lin ang="5400000" scaled="0"/>
                </a:gradFill>
              </a:rPr>
              <a:t>Grow your skills by completing fun, realistic projects. Get advice and helpful feedback from our friendly Learning Lab bot.</a:t>
            </a:r>
            <a:endParaRPr lang="en-US" sz="1961">
              <a:gradFill>
                <a:gsLst>
                  <a:gs pos="78761">
                    <a:srgbClr val="0072C6"/>
                  </a:gs>
                  <a:gs pos="0">
                    <a:srgbClr val="0072C6"/>
                  </a:gs>
                </a:gsLst>
                <a:lin ang="5400000" scaled="0"/>
              </a:gradFill>
            </a:endParaRP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Hands-on lessons created by the GitHub community and taught by the Learning Lab bot.</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130422"/>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192574" cy="831119"/>
          </a:xfrm>
          <a:prstGeom prst="rect">
            <a:avLst/>
          </a:prstGeom>
        </p:spPr>
        <p:txBody>
          <a:bodyPr lIns="0" tIns="0" rIns="0" bIns="0">
            <a:noAutofit/>
          </a:bodyPr>
          <a:lstStyle/>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Learn new skills while working in your own copy of a real project.</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130422"/>
            <a:ext cx="3192574" cy="849443"/>
          </a:xfrm>
          <a:prstGeom prst="rect">
            <a:avLst/>
          </a:prstGeom>
        </p:spPr>
        <p:txBody>
          <a:bodyPr lIns="0" tIns="0" rIns="0" bIns="0">
            <a:noAutofit/>
          </a:bodyPr>
          <a:lstStyle/>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Our friendly bot provides instructions and feedback throughout your journey.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10911" y="5305464"/>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795172" y="5305465"/>
            <a:ext cx="2714809" cy="849443"/>
          </a:xfrm>
          <a:prstGeom prst="rect">
            <a:avLst/>
          </a:prstGeom>
        </p:spPr>
        <p:txBody>
          <a:bodyPr lIns="0" tIns="0" rIns="0" bIns="0">
            <a:noAutofit/>
          </a:bodyPr>
          <a:lstStyle/>
          <a:p>
            <a:pPr defTabSz="913576" fontAlgn="base">
              <a:spcBef>
                <a:spcPct val="0"/>
              </a:spcBef>
              <a:spcAft>
                <a:spcPts val="2353"/>
              </a:spcAft>
              <a:defRPr/>
            </a:pPr>
            <a:r>
              <a:rPr lang="en-US"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Real workflow - </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Everything happens in GitHub Issues and Pull Requests.</a:t>
            </a:r>
          </a:p>
        </p:txBody>
      </p:sp>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a:solidFill>
                  <a:srgbClr val="0078D7"/>
                </a:solidFill>
                <a:latin typeface="Segoe UI Semibold" panose="020B0702040204020203" pitchFamily="34" charset="0"/>
                <a:cs typeface="Segoe UI Semibold" panose="020B0702040204020203" pitchFamily="34" charset="0"/>
                <a:hlinkClick r:id="rId5"/>
              </a:rPr>
              <a:t>https://lab.github.com/</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585152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3BC3-8D7E-4961-8A3D-A581CBAB048F}"/>
              </a:ext>
            </a:extLst>
          </p:cNvPr>
          <p:cNvSpPr>
            <a:spLocks noGrp="1"/>
          </p:cNvSpPr>
          <p:nvPr>
            <p:ph type="title"/>
          </p:nvPr>
        </p:nvSpPr>
        <p:spPr>
          <a:xfrm>
            <a:off x="589825" y="802413"/>
            <a:ext cx="4768257" cy="2321875"/>
          </a:xfrm>
        </p:spPr>
        <p:txBody>
          <a:bodyPr>
            <a:normAutofit/>
          </a:bodyPr>
          <a:lstStyle/>
          <a:p>
            <a:r>
              <a:rPr lang="en-GB"/>
              <a:t>In modern enterprise applications </a:t>
            </a:r>
            <a:r>
              <a:rPr lang="en-GB">
                <a:solidFill>
                  <a:schemeClr val="accent1"/>
                </a:solidFill>
              </a:rPr>
              <a:t>90%</a:t>
            </a:r>
            <a:r>
              <a:rPr lang="en-GB"/>
              <a:t> </a:t>
            </a:r>
            <a:br>
              <a:rPr lang="en-GB"/>
            </a:br>
            <a:r>
              <a:rPr lang="en-GB"/>
              <a:t>of the code comes from </a:t>
            </a:r>
            <a:r>
              <a:rPr lang="en-GB">
                <a:solidFill>
                  <a:schemeClr val="accent1"/>
                </a:solidFill>
              </a:rPr>
              <a:t>open source</a:t>
            </a:r>
            <a:endParaRPr lang="en-US">
              <a:solidFill>
                <a:schemeClr val="accent1"/>
              </a:solidFill>
            </a:endParaRPr>
          </a:p>
        </p:txBody>
      </p:sp>
      <p:grpSp>
        <p:nvGrpSpPr>
          <p:cNvPr id="22" name="Google Shape;3039;p643">
            <a:extLst>
              <a:ext uri="{FF2B5EF4-FFF2-40B4-BE49-F238E27FC236}">
                <a16:creationId xmlns:a16="http://schemas.microsoft.com/office/drawing/2014/main" id="{93493A86-272A-4773-9DED-6C7D1E57E434}"/>
              </a:ext>
              <a:ext uri="{C183D7F6-B498-43B3-948B-1728B52AA6E4}">
                <adec:decorative xmlns:adec="http://schemas.microsoft.com/office/drawing/2017/decorative" val="1"/>
              </a:ext>
            </a:extLst>
          </p:cNvPr>
          <p:cNvGrpSpPr/>
          <p:nvPr/>
        </p:nvGrpSpPr>
        <p:grpSpPr>
          <a:xfrm>
            <a:off x="5670433" y="1054328"/>
            <a:ext cx="6396802" cy="3177599"/>
            <a:chOff x="1317787" y="1495716"/>
            <a:chExt cx="6398616" cy="3178500"/>
          </a:xfrm>
        </p:grpSpPr>
        <p:sp>
          <p:nvSpPr>
            <p:cNvPr id="14" name="Google Shape;3040;p643">
              <a:extLst>
                <a:ext uri="{FF2B5EF4-FFF2-40B4-BE49-F238E27FC236}">
                  <a16:creationId xmlns:a16="http://schemas.microsoft.com/office/drawing/2014/main" id="{D5879367-579E-4587-A83A-8A9F818A286A}"/>
                </a:ext>
              </a:extLst>
            </p:cNvPr>
            <p:cNvSpPr/>
            <p:nvPr/>
          </p:nvSpPr>
          <p:spPr>
            <a:xfrm>
              <a:off x="2970649" y="1495716"/>
              <a:ext cx="3178500" cy="3178500"/>
            </a:xfrm>
            <a:prstGeom prst="ellipse">
              <a:avLst/>
            </a:prstGeom>
            <a:noFill/>
            <a:ln w="12700" cap="flat" cmpd="sng">
              <a:solidFill>
                <a:schemeClr val="tx1"/>
              </a:solidFill>
              <a:prstDash val="solid"/>
              <a:round/>
              <a:headEnd type="none" w="sm" len="sm"/>
              <a:tailEnd type="none" w="sm" len="sm"/>
            </a:ln>
          </p:spPr>
          <p:txBody>
            <a:bodyPr spcFirstLastPara="1" wrap="square" lIns="91399" tIns="45688" rIns="91399" bIns="45688" anchor="ctr" anchorCtr="0">
              <a:noAutofit/>
            </a:bodyPr>
            <a:lstStyle/>
            <a:p>
              <a:pPr algn="ctr" defTabSz="914016">
                <a:defRPr/>
              </a:pPr>
              <a:endParaRPr sz="1400">
                <a:solidFill>
                  <a:srgbClr val="FFFFFF"/>
                </a:solidFill>
                <a:latin typeface="Arial"/>
                <a:ea typeface="Arial"/>
                <a:cs typeface="Arial"/>
                <a:sym typeface="Arial"/>
              </a:endParaRPr>
            </a:p>
          </p:txBody>
        </p:sp>
        <p:cxnSp>
          <p:nvCxnSpPr>
            <p:cNvPr id="15" name="Google Shape;3041;p643">
              <a:extLst>
                <a:ext uri="{FF2B5EF4-FFF2-40B4-BE49-F238E27FC236}">
                  <a16:creationId xmlns:a16="http://schemas.microsoft.com/office/drawing/2014/main" id="{6120EB02-1116-4124-B1C2-E4BA217C265C}"/>
                </a:ext>
              </a:extLst>
            </p:cNvPr>
            <p:cNvCxnSpPr/>
            <p:nvPr/>
          </p:nvCxnSpPr>
          <p:spPr>
            <a:xfrm>
              <a:off x="2899808" y="3945049"/>
              <a:ext cx="330600" cy="0"/>
            </a:xfrm>
            <a:prstGeom prst="straightConnector1">
              <a:avLst/>
            </a:prstGeom>
            <a:noFill/>
            <a:ln w="12700" cap="flat" cmpd="sng">
              <a:solidFill>
                <a:schemeClr val="tx1"/>
              </a:solidFill>
              <a:prstDash val="solid"/>
              <a:round/>
              <a:headEnd type="none" w="sm" len="sm"/>
              <a:tailEnd type="none" w="sm" len="sm"/>
            </a:ln>
          </p:spPr>
        </p:cxnSp>
        <p:sp>
          <p:nvSpPr>
            <p:cNvPr id="16" name="Google Shape;3042;p643">
              <a:extLst>
                <a:ext uri="{FF2B5EF4-FFF2-40B4-BE49-F238E27FC236}">
                  <a16:creationId xmlns:a16="http://schemas.microsoft.com/office/drawing/2014/main" id="{E64CF995-677B-4AF7-A010-5AE377270A41}"/>
                </a:ext>
              </a:extLst>
            </p:cNvPr>
            <p:cNvSpPr/>
            <p:nvPr/>
          </p:nvSpPr>
          <p:spPr>
            <a:xfrm>
              <a:off x="1317787" y="3750782"/>
              <a:ext cx="1607700" cy="368100"/>
            </a:xfrm>
            <a:prstGeom prst="rect">
              <a:avLst/>
            </a:prstGeom>
            <a:noFill/>
            <a:ln>
              <a:noFill/>
            </a:ln>
          </p:spPr>
          <p:txBody>
            <a:bodyPr spcFirstLastPara="1" wrap="square" lIns="91399" tIns="45688" rIns="91399" bIns="45688" anchor="ctr" anchorCtr="0">
              <a:noAutofit/>
            </a:bodyPr>
            <a:lstStyle/>
            <a:p>
              <a:pPr algn="r" defTabSz="914016">
                <a:defRPr/>
              </a:pPr>
              <a:r>
                <a:rPr lang="en" sz="1600">
                  <a:latin typeface="Segoe UI Semibold"/>
                  <a:sym typeface="Helvetica Neue"/>
                </a:rPr>
                <a:t>Open Source</a:t>
              </a:r>
              <a:endParaRPr sz="1600">
                <a:latin typeface="Segoe UI Semibold"/>
              </a:endParaRPr>
            </a:p>
          </p:txBody>
        </p:sp>
        <p:sp>
          <p:nvSpPr>
            <p:cNvPr id="17" name="Google Shape;3043;p643">
              <a:extLst>
                <a:ext uri="{FF2B5EF4-FFF2-40B4-BE49-F238E27FC236}">
                  <a16:creationId xmlns:a16="http://schemas.microsoft.com/office/drawing/2014/main" id="{318C2842-CC14-40DC-8A19-DF71A266E10D}"/>
                </a:ext>
              </a:extLst>
            </p:cNvPr>
            <p:cNvSpPr/>
            <p:nvPr/>
          </p:nvSpPr>
          <p:spPr>
            <a:xfrm rot="7200178">
              <a:off x="5320675" y="1646449"/>
              <a:ext cx="107390" cy="122572"/>
            </a:xfrm>
            <a:prstGeom prst="rect">
              <a:avLst/>
            </a:prstGeom>
            <a:solidFill>
              <a:schemeClr val="bg1"/>
            </a:solidFill>
            <a:ln>
              <a:noFill/>
            </a:ln>
          </p:spPr>
          <p:txBody>
            <a:bodyPr spcFirstLastPara="1" wrap="square" lIns="91399" tIns="45688" rIns="91399" bIns="45688" anchor="ctr" anchorCtr="0">
              <a:noAutofit/>
            </a:bodyPr>
            <a:lstStyle/>
            <a:p>
              <a:pPr algn="ctr" defTabSz="914016">
                <a:defRPr/>
              </a:pPr>
              <a:endParaRPr sz="1400">
                <a:solidFill>
                  <a:srgbClr val="FFFFFF"/>
                </a:solidFill>
                <a:latin typeface="Arial"/>
                <a:ea typeface="Arial"/>
                <a:cs typeface="Arial"/>
                <a:sym typeface="Arial"/>
              </a:endParaRPr>
            </a:p>
          </p:txBody>
        </p:sp>
        <p:sp>
          <p:nvSpPr>
            <p:cNvPr id="18" name="Google Shape;3044;p643">
              <a:extLst>
                <a:ext uri="{FF2B5EF4-FFF2-40B4-BE49-F238E27FC236}">
                  <a16:creationId xmlns:a16="http://schemas.microsoft.com/office/drawing/2014/main" id="{770476E4-D106-4BCF-83D4-F8F0E165CB42}"/>
                </a:ext>
              </a:extLst>
            </p:cNvPr>
            <p:cNvSpPr/>
            <p:nvPr/>
          </p:nvSpPr>
          <p:spPr>
            <a:xfrm rot="9894819">
              <a:off x="5968293" y="2376087"/>
              <a:ext cx="107194" cy="122693"/>
            </a:xfrm>
            <a:prstGeom prst="rect">
              <a:avLst/>
            </a:prstGeom>
            <a:solidFill>
              <a:schemeClr val="bg1"/>
            </a:solidFill>
            <a:ln>
              <a:noFill/>
            </a:ln>
          </p:spPr>
          <p:txBody>
            <a:bodyPr spcFirstLastPara="1" wrap="square" lIns="91399" tIns="45688" rIns="91399" bIns="45688" anchor="ctr" anchorCtr="0">
              <a:noAutofit/>
            </a:bodyPr>
            <a:lstStyle/>
            <a:p>
              <a:pPr algn="ctr" defTabSz="914016">
                <a:defRPr/>
              </a:pPr>
              <a:endParaRPr sz="1400">
                <a:solidFill>
                  <a:srgbClr val="FFFFFF"/>
                </a:solidFill>
                <a:latin typeface="Arial"/>
                <a:ea typeface="Arial"/>
                <a:cs typeface="Arial"/>
                <a:sym typeface="Arial"/>
              </a:endParaRPr>
            </a:p>
          </p:txBody>
        </p:sp>
        <p:cxnSp>
          <p:nvCxnSpPr>
            <p:cNvPr id="19" name="Google Shape;3045;p643">
              <a:extLst>
                <a:ext uri="{FF2B5EF4-FFF2-40B4-BE49-F238E27FC236}">
                  <a16:creationId xmlns:a16="http://schemas.microsoft.com/office/drawing/2014/main" id="{E47DB126-BC5F-47C1-8819-7004379CB46B}"/>
                </a:ext>
              </a:extLst>
            </p:cNvPr>
            <p:cNvCxnSpPr/>
            <p:nvPr/>
          </p:nvCxnSpPr>
          <p:spPr>
            <a:xfrm>
              <a:off x="5836736" y="1957106"/>
              <a:ext cx="330600" cy="0"/>
            </a:xfrm>
            <a:prstGeom prst="straightConnector1">
              <a:avLst/>
            </a:prstGeom>
            <a:noFill/>
            <a:ln w="12700" cap="flat" cmpd="sng">
              <a:solidFill>
                <a:schemeClr val="tx1"/>
              </a:solidFill>
              <a:prstDash val="solid"/>
              <a:round/>
              <a:headEnd type="none" w="sm" len="sm"/>
              <a:tailEnd type="none" w="sm" len="sm"/>
            </a:ln>
          </p:spPr>
        </p:cxnSp>
        <p:sp>
          <p:nvSpPr>
            <p:cNvPr id="20" name="Google Shape;3046;p643">
              <a:extLst>
                <a:ext uri="{FF2B5EF4-FFF2-40B4-BE49-F238E27FC236}">
                  <a16:creationId xmlns:a16="http://schemas.microsoft.com/office/drawing/2014/main" id="{C5C67D41-92E1-4C72-B66C-3CDD291D4DCF}"/>
                </a:ext>
              </a:extLst>
            </p:cNvPr>
            <p:cNvSpPr/>
            <p:nvPr/>
          </p:nvSpPr>
          <p:spPr>
            <a:xfrm>
              <a:off x="6139603" y="1771382"/>
              <a:ext cx="1576800" cy="368100"/>
            </a:xfrm>
            <a:prstGeom prst="rect">
              <a:avLst/>
            </a:prstGeom>
            <a:noFill/>
            <a:ln>
              <a:noFill/>
            </a:ln>
          </p:spPr>
          <p:txBody>
            <a:bodyPr spcFirstLastPara="1" wrap="square" lIns="91399" tIns="45688" rIns="91399" bIns="45688" anchor="ctr" anchorCtr="0">
              <a:noAutofit/>
            </a:bodyPr>
            <a:lstStyle/>
            <a:p>
              <a:pPr defTabSz="914016">
                <a:defRPr/>
              </a:pPr>
              <a:r>
                <a:rPr lang="en" sz="1600">
                  <a:latin typeface="Segoe UI Semibold"/>
                  <a:ea typeface="Helvetica Neue"/>
                  <a:cs typeface="Helvetica Neue"/>
                  <a:sym typeface="Helvetica Neue"/>
                </a:rPr>
                <a:t>Your </a:t>
              </a:r>
              <a:r>
                <a:rPr lang="en-US" sz="1600">
                  <a:latin typeface="Segoe UI Semibold"/>
                  <a:ea typeface="Helvetica Neue"/>
                  <a:cs typeface="Helvetica Neue"/>
                  <a:sym typeface="Helvetica Neue"/>
                </a:rPr>
                <a:t>c</a:t>
              </a:r>
              <a:r>
                <a:rPr lang="en" sz="1600">
                  <a:latin typeface="Segoe UI Semibold"/>
                  <a:ea typeface="Helvetica Neue"/>
                  <a:cs typeface="Helvetica Neue"/>
                  <a:sym typeface="Helvetica Neue"/>
                </a:rPr>
                <a:t>ode</a:t>
              </a:r>
              <a:endParaRPr>
                <a:latin typeface="Segoe UI Semibold"/>
              </a:endParaRPr>
            </a:p>
          </p:txBody>
        </p:sp>
        <p:cxnSp>
          <p:nvCxnSpPr>
            <p:cNvPr id="21" name="Google Shape;3047;p643">
              <a:extLst>
                <a:ext uri="{FF2B5EF4-FFF2-40B4-BE49-F238E27FC236}">
                  <a16:creationId xmlns:a16="http://schemas.microsoft.com/office/drawing/2014/main" id="{57E22802-8ABF-43FA-8847-A1F6F5F3B443}"/>
                </a:ext>
              </a:extLst>
            </p:cNvPr>
            <p:cNvCxnSpPr/>
            <p:nvPr/>
          </p:nvCxnSpPr>
          <p:spPr>
            <a:xfrm rot="10800000" flipH="1">
              <a:off x="5755355" y="1955570"/>
              <a:ext cx="84000" cy="76200"/>
            </a:xfrm>
            <a:prstGeom prst="straightConnector1">
              <a:avLst/>
            </a:prstGeom>
            <a:noFill/>
            <a:ln w="12700" cap="flat" cmpd="sng">
              <a:solidFill>
                <a:schemeClr val="tx1"/>
              </a:solidFill>
              <a:prstDash val="solid"/>
              <a:round/>
              <a:headEnd type="none" w="sm" len="sm"/>
              <a:tailEnd type="none" w="sm" len="sm"/>
            </a:ln>
          </p:spPr>
        </p:cxnSp>
      </p:grpSp>
      <p:grpSp>
        <p:nvGrpSpPr>
          <p:cNvPr id="26" name="Google Shape;3048;p643">
            <a:extLst>
              <a:ext uri="{FF2B5EF4-FFF2-40B4-BE49-F238E27FC236}">
                <a16:creationId xmlns:a16="http://schemas.microsoft.com/office/drawing/2014/main" id="{DD7535FA-65D4-4087-89DA-0379E4FC645B}"/>
              </a:ext>
              <a:ext uri="{C183D7F6-B498-43B3-948B-1728B52AA6E4}">
                <adec:decorative xmlns:adec="http://schemas.microsoft.com/office/drawing/2017/decorative" val="1"/>
              </a:ext>
            </a:extLst>
          </p:cNvPr>
          <p:cNvGrpSpPr/>
          <p:nvPr/>
        </p:nvGrpSpPr>
        <p:grpSpPr>
          <a:xfrm rot="1800044">
            <a:off x="7307186" y="1043638"/>
            <a:ext cx="3199700" cy="3199699"/>
            <a:chOff x="6226430" y="1366866"/>
            <a:chExt cx="4572397" cy="4572396"/>
          </a:xfrm>
        </p:grpSpPr>
        <p:pic>
          <p:nvPicPr>
            <p:cNvPr id="24" name="Google Shape;3049;p643">
              <a:extLst>
                <a:ext uri="{FF2B5EF4-FFF2-40B4-BE49-F238E27FC236}">
                  <a16:creationId xmlns:a16="http://schemas.microsoft.com/office/drawing/2014/main" id="{B541F00C-968D-4B2E-900F-48F3CFD60F65}"/>
                </a:ext>
              </a:extLst>
            </p:cNvPr>
            <p:cNvPicPr preferRelativeResize="0"/>
            <p:nvPr/>
          </p:nvPicPr>
          <p:blipFill rotWithShape="1">
            <a:blip r:embed="rId3">
              <a:alphaModFix/>
            </a:blip>
            <a:srcRect/>
            <a:stretch/>
          </p:blipFill>
          <p:spPr>
            <a:xfrm>
              <a:off x="6226431" y="1366866"/>
              <a:ext cx="4572396" cy="4572396"/>
            </a:xfrm>
            <a:prstGeom prst="rect">
              <a:avLst/>
            </a:prstGeom>
            <a:noFill/>
            <a:ln>
              <a:noFill/>
            </a:ln>
          </p:spPr>
        </p:pic>
        <p:pic>
          <p:nvPicPr>
            <p:cNvPr id="25" name="Google Shape;3050;p643">
              <a:extLst>
                <a:ext uri="{FF2B5EF4-FFF2-40B4-BE49-F238E27FC236}">
                  <a16:creationId xmlns:a16="http://schemas.microsoft.com/office/drawing/2014/main" id="{ABD53CFD-8623-4120-8BFA-BDB8C3D0B5E5}"/>
                </a:ext>
              </a:extLst>
            </p:cNvPr>
            <p:cNvPicPr preferRelativeResize="0"/>
            <p:nvPr/>
          </p:nvPicPr>
          <p:blipFill rotWithShape="1">
            <a:blip r:embed="rId4">
              <a:alphaModFix/>
            </a:blip>
            <a:srcRect r="49207" b="49624"/>
            <a:stretch/>
          </p:blipFill>
          <p:spPr>
            <a:xfrm>
              <a:off x="6226430" y="1366867"/>
              <a:ext cx="2322484" cy="2303346"/>
            </a:xfrm>
            <a:prstGeom prst="rect">
              <a:avLst/>
            </a:prstGeom>
            <a:noFill/>
            <a:ln>
              <a:noFill/>
            </a:ln>
          </p:spPr>
        </p:pic>
      </p:grpSp>
      <p:grpSp>
        <p:nvGrpSpPr>
          <p:cNvPr id="55" name="Group 54">
            <a:extLst>
              <a:ext uri="{FF2B5EF4-FFF2-40B4-BE49-F238E27FC236}">
                <a16:creationId xmlns:a16="http://schemas.microsoft.com/office/drawing/2014/main" id="{7B7E3C75-3A24-4FAE-929D-5120FBE700BA}"/>
              </a:ext>
              <a:ext uri="{C183D7F6-B498-43B3-948B-1728B52AA6E4}">
                <adec:decorative xmlns:adec="http://schemas.microsoft.com/office/drawing/2017/decorative" val="1"/>
              </a:ext>
            </a:extLst>
          </p:cNvPr>
          <p:cNvGrpSpPr/>
          <p:nvPr/>
        </p:nvGrpSpPr>
        <p:grpSpPr>
          <a:xfrm>
            <a:off x="589828" y="4578107"/>
            <a:ext cx="4431061" cy="1715005"/>
            <a:chOff x="7158682" y="3777691"/>
            <a:chExt cx="3447142" cy="1334187"/>
          </a:xfrm>
        </p:grpSpPr>
        <p:pic>
          <p:nvPicPr>
            <p:cNvPr id="28" name="Google Shape;3058;p644" descr="Google Shape;4945;p908">
              <a:extLst>
                <a:ext uri="{FF2B5EF4-FFF2-40B4-BE49-F238E27FC236}">
                  <a16:creationId xmlns:a16="http://schemas.microsoft.com/office/drawing/2014/main" id="{0BA95277-D56F-4E64-AD34-8BA49360F45E}"/>
                </a:ext>
              </a:extLst>
            </p:cNvPr>
            <p:cNvPicPr preferRelativeResize="0"/>
            <p:nvPr/>
          </p:nvPicPr>
          <p:blipFill rotWithShape="1">
            <a:blip r:embed="rId5">
              <a:alphaModFix/>
            </a:blip>
            <a:srcRect/>
            <a:stretch/>
          </p:blipFill>
          <p:spPr>
            <a:xfrm>
              <a:off x="7240499" y="3777691"/>
              <a:ext cx="303591" cy="294768"/>
            </a:xfrm>
            <a:prstGeom prst="rect">
              <a:avLst/>
            </a:prstGeom>
            <a:noFill/>
            <a:ln>
              <a:noFill/>
            </a:ln>
          </p:spPr>
        </p:pic>
        <p:pic>
          <p:nvPicPr>
            <p:cNvPr id="30" name="Google Shape;3059;p644" descr="Google Shape;4946;p908">
              <a:extLst>
                <a:ext uri="{FF2B5EF4-FFF2-40B4-BE49-F238E27FC236}">
                  <a16:creationId xmlns:a16="http://schemas.microsoft.com/office/drawing/2014/main" id="{DC68649F-25A9-4306-88FD-BEE016E90A38}"/>
                </a:ext>
              </a:extLst>
            </p:cNvPr>
            <p:cNvPicPr preferRelativeResize="0"/>
            <p:nvPr/>
          </p:nvPicPr>
          <p:blipFill rotWithShape="1">
            <a:blip r:embed="rId6">
              <a:alphaModFix/>
            </a:blip>
            <a:srcRect/>
            <a:stretch/>
          </p:blipFill>
          <p:spPr>
            <a:xfrm>
              <a:off x="7178150" y="4238882"/>
              <a:ext cx="428290" cy="428290"/>
            </a:xfrm>
            <a:prstGeom prst="rect">
              <a:avLst/>
            </a:prstGeom>
            <a:noFill/>
            <a:ln>
              <a:noFill/>
            </a:ln>
          </p:spPr>
        </p:pic>
        <p:grpSp>
          <p:nvGrpSpPr>
            <p:cNvPr id="34" name="Google Shape;3060;p644">
              <a:extLst>
                <a:ext uri="{FF2B5EF4-FFF2-40B4-BE49-F238E27FC236}">
                  <a16:creationId xmlns:a16="http://schemas.microsoft.com/office/drawing/2014/main" id="{459ECC10-AD67-480F-8EEF-E1BFD8B8B315}"/>
                </a:ext>
              </a:extLst>
            </p:cNvPr>
            <p:cNvGrpSpPr/>
            <p:nvPr/>
          </p:nvGrpSpPr>
          <p:grpSpPr>
            <a:xfrm>
              <a:off x="8104975" y="4808701"/>
              <a:ext cx="903803" cy="273819"/>
              <a:chOff x="-1" y="-1"/>
              <a:chExt cx="2410147" cy="730184"/>
            </a:xfrm>
          </p:grpSpPr>
          <p:pic>
            <p:nvPicPr>
              <p:cNvPr id="32" name="Google Shape;3061;p644" descr="Google Shape;4948;p908">
                <a:extLst>
                  <a:ext uri="{FF2B5EF4-FFF2-40B4-BE49-F238E27FC236}">
                    <a16:creationId xmlns:a16="http://schemas.microsoft.com/office/drawing/2014/main" id="{E11DD179-EE13-4374-B5F9-48EE317B709A}"/>
                  </a:ext>
                </a:extLst>
              </p:cNvPr>
              <p:cNvPicPr preferRelativeResize="0"/>
              <p:nvPr/>
            </p:nvPicPr>
            <p:blipFill rotWithShape="1">
              <a:blip r:embed="rId7">
                <a:alphaModFix/>
              </a:blip>
              <a:srcRect l="18276" t="929" r="18352" b="28092"/>
              <a:stretch/>
            </p:blipFill>
            <p:spPr>
              <a:xfrm>
                <a:off x="-1" y="-1"/>
                <a:ext cx="651956" cy="730184"/>
              </a:xfrm>
              <a:prstGeom prst="rect">
                <a:avLst/>
              </a:prstGeom>
              <a:noFill/>
              <a:ln>
                <a:noFill/>
              </a:ln>
            </p:spPr>
          </p:pic>
          <p:pic>
            <p:nvPicPr>
              <p:cNvPr id="33" name="Google Shape;3062;p644" descr="Google Shape;4949;p908">
                <a:extLst>
                  <a:ext uri="{FF2B5EF4-FFF2-40B4-BE49-F238E27FC236}">
                    <a16:creationId xmlns:a16="http://schemas.microsoft.com/office/drawing/2014/main" id="{E038C5C7-D728-4D30-91C7-769D87D67A0E}"/>
                  </a:ext>
                </a:extLst>
              </p:cNvPr>
              <p:cNvPicPr preferRelativeResize="0"/>
              <p:nvPr/>
            </p:nvPicPr>
            <p:blipFill rotWithShape="1">
              <a:blip r:embed="rId7">
                <a:alphaModFix/>
              </a:blip>
              <a:srcRect t="74557"/>
              <a:stretch/>
            </p:blipFill>
            <p:spPr>
              <a:xfrm>
                <a:off x="717236" y="174897"/>
                <a:ext cx="1692910" cy="430695"/>
              </a:xfrm>
              <a:prstGeom prst="rect">
                <a:avLst/>
              </a:prstGeom>
              <a:noFill/>
              <a:ln>
                <a:noFill/>
              </a:ln>
            </p:spPr>
          </p:pic>
        </p:grpSp>
        <p:pic>
          <p:nvPicPr>
            <p:cNvPr id="36" name="Google Shape;3063;p644" descr="Google Shape;4950;p908">
              <a:extLst>
                <a:ext uri="{FF2B5EF4-FFF2-40B4-BE49-F238E27FC236}">
                  <a16:creationId xmlns:a16="http://schemas.microsoft.com/office/drawing/2014/main" id="{05813D02-0FA0-402B-BC40-9EA7D13B6BBD}"/>
                </a:ext>
              </a:extLst>
            </p:cNvPr>
            <p:cNvPicPr preferRelativeResize="0"/>
            <p:nvPr/>
          </p:nvPicPr>
          <p:blipFill rotWithShape="1">
            <a:blip r:embed="rId8">
              <a:alphaModFix/>
            </a:blip>
            <a:srcRect/>
            <a:stretch/>
          </p:blipFill>
          <p:spPr>
            <a:xfrm>
              <a:off x="8092752" y="3807520"/>
              <a:ext cx="928350" cy="238696"/>
            </a:xfrm>
            <a:prstGeom prst="rect">
              <a:avLst/>
            </a:prstGeom>
            <a:noFill/>
            <a:ln>
              <a:noFill/>
            </a:ln>
          </p:spPr>
        </p:pic>
        <p:pic>
          <p:nvPicPr>
            <p:cNvPr id="38" name="Google Shape;3064;p644" descr="Google Shape;4951;p908">
              <a:extLst>
                <a:ext uri="{FF2B5EF4-FFF2-40B4-BE49-F238E27FC236}">
                  <a16:creationId xmlns:a16="http://schemas.microsoft.com/office/drawing/2014/main" id="{BEEF6FD0-E524-4722-9D30-F4EA9BD2AB0A}"/>
                </a:ext>
              </a:extLst>
            </p:cNvPr>
            <p:cNvPicPr preferRelativeResize="0"/>
            <p:nvPr/>
          </p:nvPicPr>
          <p:blipFill rotWithShape="1">
            <a:blip r:embed="rId9">
              <a:alphaModFix/>
            </a:blip>
            <a:srcRect/>
            <a:stretch/>
          </p:blipFill>
          <p:spPr>
            <a:xfrm>
              <a:off x="7158682" y="4800395"/>
              <a:ext cx="467225" cy="311483"/>
            </a:xfrm>
            <a:prstGeom prst="rect">
              <a:avLst/>
            </a:prstGeom>
            <a:noFill/>
            <a:ln>
              <a:noFill/>
            </a:ln>
          </p:spPr>
        </p:pic>
        <p:pic>
          <p:nvPicPr>
            <p:cNvPr id="40" name="Google Shape;3065;p644" descr="Google Shape;4953;p908">
              <a:extLst>
                <a:ext uri="{FF2B5EF4-FFF2-40B4-BE49-F238E27FC236}">
                  <a16:creationId xmlns:a16="http://schemas.microsoft.com/office/drawing/2014/main" id="{6B2FC97E-CD2C-4793-8BC4-3F6543D95F83}"/>
                </a:ext>
              </a:extLst>
            </p:cNvPr>
            <p:cNvPicPr preferRelativeResize="0"/>
            <p:nvPr/>
          </p:nvPicPr>
          <p:blipFill rotWithShape="1">
            <a:blip r:embed="rId10">
              <a:alphaModFix/>
            </a:blip>
            <a:srcRect/>
            <a:stretch/>
          </p:blipFill>
          <p:spPr>
            <a:xfrm>
              <a:off x="8173311" y="4266799"/>
              <a:ext cx="767233" cy="386862"/>
            </a:xfrm>
            <a:prstGeom prst="rect">
              <a:avLst/>
            </a:prstGeom>
            <a:noFill/>
            <a:ln>
              <a:noFill/>
            </a:ln>
          </p:spPr>
        </p:pic>
        <p:grpSp>
          <p:nvGrpSpPr>
            <p:cNvPr id="44" name="Google Shape;3066;p644">
              <a:extLst>
                <a:ext uri="{FF2B5EF4-FFF2-40B4-BE49-F238E27FC236}">
                  <a16:creationId xmlns:a16="http://schemas.microsoft.com/office/drawing/2014/main" id="{320ACD29-015E-4C77-A8FC-52EE9E5512FE}"/>
                </a:ext>
              </a:extLst>
            </p:cNvPr>
            <p:cNvGrpSpPr/>
            <p:nvPr/>
          </p:nvGrpSpPr>
          <p:grpSpPr>
            <a:xfrm>
              <a:off x="9440322" y="4790735"/>
              <a:ext cx="970763" cy="273764"/>
              <a:chOff x="-1" y="0"/>
              <a:chExt cx="2588696" cy="730038"/>
            </a:xfrm>
          </p:grpSpPr>
          <p:pic>
            <p:nvPicPr>
              <p:cNvPr id="42" name="Google Shape;3067;p644" descr="Google Shape;4955;p908">
                <a:extLst>
                  <a:ext uri="{FF2B5EF4-FFF2-40B4-BE49-F238E27FC236}">
                    <a16:creationId xmlns:a16="http://schemas.microsoft.com/office/drawing/2014/main" id="{97759B0E-DD1E-4507-8D8A-65D6FB5A30F0}"/>
                  </a:ext>
                </a:extLst>
              </p:cNvPr>
              <p:cNvPicPr preferRelativeResize="0"/>
              <p:nvPr/>
            </p:nvPicPr>
            <p:blipFill rotWithShape="1">
              <a:blip r:embed="rId11">
                <a:alphaModFix/>
              </a:blip>
              <a:srcRect r="86491"/>
              <a:stretch/>
            </p:blipFill>
            <p:spPr>
              <a:xfrm>
                <a:off x="-1" y="0"/>
                <a:ext cx="365314" cy="730038"/>
              </a:xfrm>
              <a:prstGeom prst="rect">
                <a:avLst/>
              </a:prstGeom>
              <a:noFill/>
              <a:ln>
                <a:noFill/>
              </a:ln>
            </p:spPr>
          </p:pic>
          <p:pic>
            <p:nvPicPr>
              <p:cNvPr id="43" name="Google Shape;3068;p644" descr="Google Shape;4956;p908">
                <a:extLst>
                  <a:ext uri="{FF2B5EF4-FFF2-40B4-BE49-F238E27FC236}">
                    <a16:creationId xmlns:a16="http://schemas.microsoft.com/office/drawing/2014/main" id="{26016EFA-8307-4B4F-86DC-2F539C01CB67}"/>
                  </a:ext>
                </a:extLst>
              </p:cNvPr>
              <p:cNvPicPr preferRelativeResize="0"/>
              <p:nvPr/>
            </p:nvPicPr>
            <p:blipFill rotWithShape="1">
              <a:blip r:embed="rId12">
                <a:alphaModFix/>
              </a:blip>
              <a:srcRect l="14698" r="4270"/>
              <a:stretch/>
            </p:blipFill>
            <p:spPr>
              <a:xfrm>
                <a:off x="397482" y="0"/>
                <a:ext cx="2191213" cy="730038"/>
              </a:xfrm>
              <a:prstGeom prst="rect">
                <a:avLst/>
              </a:prstGeom>
              <a:noFill/>
              <a:ln>
                <a:noFill/>
              </a:ln>
            </p:spPr>
          </p:pic>
        </p:grpSp>
        <p:grpSp>
          <p:nvGrpSpPr>
            <p:cNvPr id="48" name="Google Shape;3069;p644">
              <a:extLst>
                <a:ext uri="{FF2B5EF4-FFF2-40B4-BE49-F238E27FC236}">
                  <a16:creationId xmlns:a16="http://schemas.microsoft.com/office/drawing/2014/main" id="{79B5354A-15B3-468A-9728-A225051F54E4}"/>
                </a:ext>
              </a:extLst>
            </p:cNvPr>
            <p:cNvGrpSpPr/>
            <p:nvPr/>
          </p:nvGrpSpPr>
          <p:grpSpPr>
            <a:xfrm>
              <a:off x="9355343" y="4306350"/>
              <a:ext cx="1140814" cy="283260"/>
              <a:chOff x="0" y="0"/>
              <a:chExt cx="3042170" cy="755361"/>
            </a:xfrm>
          </p:grpSpPr>
          <p:pic>
            <p:nvPicPr>
              <p:cNvPr id="46" name="Google Shape;3070;p644" descr="Google Shape;4958;p908">
                <a:extLst>
                  <a:ext uri="{FF2B5EF4-FFF2-40B4-BE49-F238E27FC236}">
                    <a16:creationId xmlns:a16="http://schemas.microsoft.com/office/drawing/2014/main" id="{C23F3456-C32B-4A73-976F-1B68B5138329}"/>
                  </a:ext>
                </a:extLst>
              </p:cNvPr>
              <p:cNvPicPr preferRelativeResize="0"/>
              <p:nvPr/>
            </p:nvPicPr>
            <p:blipFill rotWithShape="1">
              <a:blip r:embed="rId13">
                <a:alphaModFix/>
              </a:blip>
              <a:srcRect l="14477" t="31343" r="68942" b="29062"/>
              <a:stretch/>
            </p:blipFill>
            <p:spPr>
              <a:xfrm>
                <a:off x="0" y="0"/>
                <a:ext cx="694224" cy="755361"/>
              </a:xfrm>
              <a:prstGeom prst="rect">
                <a:avLst/>
              </a:prstGeom>
              <a:noFill/>
              <a:ln>
                <a:noFill/>
              </a:ln>
            </p:spPr>
          </p:pic>
          <p:pic>
            <p:nvPicPr>
              <p:cNvPr id="47" name="Google Shape;3071;p644" descr="Google Shape;4959;p908">
                <a:extLst>
                  <a:ext uri="{FF2B5EF4-FFF2-40B4-BE49-F238E27FC236}">
                    <a16:creationId xmlns:a16="http://schemas.microsoft.com/office/drawing/2014/main" id="{EE55DDEA-16EB-4738-BB38-BDB1CD794B7D}"/>
                  </a:ext>
                </a:extLst>
              </p:cNvPr>
              <p:cNvPicPr preferRelativeResize="0"/>
              <p:nvPr/>
            </p:nvPicPr>
            <p:blipFill rotWithShape="1">
              <a:blip r:embed="rId14">
                <a:alphaModFix/>
              </a:blip>
              <a:srcRect l="30095" t="31343" r="12872" b="29062"/>
              <a:stretch/>
            </p:blipFill>
            <p:spPr>
              <a:xfrm>
                <a:off x="653932" y="0"/>
                <a:ext cx="2388238" cy="755361"/>
              </a:xfrm>
              <a:prstGeom prst="rect">
                <a:avLst/>
              </a:prstGeom>
              <a:noFill/>
              <a:ln>
                <a:noFill/>
              </a:ln>
            </p:spPr>
          </p:pic>
        </p:grpSp>
        <p:pic>
          <p:nvPicPr>
            <p:cNvPr id="52" name="Google Shape;3073;p644">
              <a:extLst>
                <a:ext uri="{FF2B5EF4-FFF2-40B4-BE49-F238E27FC236}">
                  <a16:creationId xmlns:a16="http://schemas.microsoft.com/office/drawing/2014/main" id="{237092FE-89BA-4A84-B184-BA5995996F1D}"/>
                </a:ext>
              </a:extLst>
            </p:cNvPr>
            <p:cNvPicPr preferRelativeResize="0"/>
            <p:nvPr/>
          </p:nvPicPr>
          <p:blipFill rotWithShape="1">
            <a:blip r:embed="rId15"/>
            <a:srcRect/>
            <a:stretch/>
          </p:blipFill>
          <p:spPr>
            <a:xfrm>
              <a:off x="9245631" y="3800096"/>
              <a:ext cx="1360193" cy="303776"/>
            </a:xfrm>
            <a:prstGeom prst="rect">
              <a:avLst/>
            </a:prstGeom>
            <a:solidFill>
              <a:schemeClr val="bg1"/>
            </a:solidFill>
            <a:ln>
              <a:noFill/>
            </a:ln>
          </p:spPr>
        </p:pic>
      </p:grpSp>
      <p:sp>
        <p:nvSpPr>
          <p:cNvPr id="56" name="Title 1">
            <a:extLst>
              <a:ext uri="{FF2B5EF4-FFF2-40B4-BE49-F238E27FC236}">
                <a16:creationId xmlns:a16="http://schemas.microsoft.com/office/drawing/2014/main" id="{B6DCDBCC-1C80-42E2-9E6A-FB8C48F2A48C}"/>
              </a:ext>
            </a:extLst>
          </p:cNvPr>
          <p:cNvSpPr txBox="1">
            <a:spLocks/>
          </p:cNvSpPr>
          <p:nvPr/>
        </p:nvSpPr>
        <p:spPr>
          <a:xfrm>
            <a:off x="6952912" y="4961174"/>
            <a:ext cx="390824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384">
              <a:defRPr/>
            </a:pPr>
            <a:r>
              <a:rPr lang="en-GB">
                <a:latin typeface="Segoe UI Semibold"/>
              </a:rPr>
              <a:t>Most of that code lives on GitHub</a:t>
            </a:r>
          </a:p>
        </p:txBody>
      </p:sp>
      <p:cxnSp>
        <p:nvCxnSpPr>
          <p:cNvPr id="58" name="Straight Connector 57">
            <a:extLst>
              <a:ext uri="{FF2B5EF4-FFF2-40B4-BE49-F238E27FC236}">
                <a16:creationId xmlns:a16="http://schemas.microsoft.com/office/drawing/2014/main" id="{01598F9B-90D7-4BE3-8C23-C8E146D6A46C}"/>
              </a:ext>
              <a:ext uri="{C183D7F6-B498-43B3-948B-1728B52AA6E4}">
                <adec:decorative xmlns:adec="http://schemas.microsoft.com/office/drawing/2017/decorative" val="1"/>
              </a:ext>
            </a:extLst>
          </p:cNvPr>
          <p:cNvCxnSpPr>
            <a:cxnSpLocks/>
          </p:cNvCxnSpPr>
          <p:nvPr/>
        </p:nvCxnSpPr>
        <p:spPr>
          <a:xfrm>
            <a:off x="6096000" y="4802148"/>
            <a:ext cx="0" cy="137125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A70C247-3221-445C-A95A-82B8EC0AFCE3}"/>
              </a:ext>
            </a:extLst>
          </p:cNvPr>
          <p:cNvSpPr/>
          <p:nvPr/>
        </p:nvSpPr>
        <p:spPr>
          <a:xfrm>
            <a:off x="8872646" y="6399958"/>
            <a:ext cx="3194199" cy="249228"/>
          </a:xfrm>
          <a:prstGeom prst="rect">
            <a:avLst/>
          </a:prstGeom>
        </p:spPr>
        <p:txBody>
          <a:bodyPr wrap="none">
            <a:spAutoFit/>
          </a:bodyPr>
          <a:lstStyle/>
          <a:p>
            <a:pPr indent="-287260" defTabSz="913874">
              <a:defRPr/>
            </a:pPr>
            <a:r>
              <a:rPr lang="fr-FR" sz="1000" kern="0">
                <a:gradFill>
                  <a:gsLst>
                    <a:gs pos="0">
                      <a:srgbClr val="FFFFFF">
                        <a:alpha val="50000"/>
                      </a:srgbClr>
                    </a:gs>
                    <a:gs pos="100000">
                      <a:srgbClr val="FFFFFF">
                        <a:alpha val="50000"/>
                      </a:srgbClr>
                    </a:gs>
                  </a:gsLst>
                  <a:lin ang="5400000" scaled="1"/>
                </a:gradFill>
                <a:latin typeface="Segoe UI Semibold" panose="020B0702040204020203" pitchFamily="34" charset="0"/>
                <a:cs typeface="Segoe UI Semibold" panose="020B0702040204020203" pitchFamily="34" charset="0"/>
              </a:rPr>
              <a:t>Source: </a:t>
            </a:r>
            <a:r>
              <a:rPr lang="en-US" sz="1000" i="1" kern="0">
                <a:solidFill>
                  <a:srgbClr val="75757A"/>
                </a:solidFill>
                <a:latin typeface="Segoe UI Semibold" panose="020B0702040204020203" pitchFamily="34" charset="0"/>
                <a:cs typeface="Segoe UI Semibold" panose="020B0702040204020203" pitchFamily="34" charset="0"/>
              </a:rPr>
              <a:t>2019 Synopsys Open Source Security report </a:t>
            </a:r>
            <a:endParaRPr lang="en-US" sz="1000" i="1" kern="0">
              <a:gradFill>
                <a:gsLst>
                  <a:gs pos="0">
                    <a:srgbClr val="FFFFFF">
                      <a:alpha val="50000"/>
                    </a:srgbClr>
                  </a:gs>
                  <a:gs pos="100000">
                    <a:srgbClr val="FFFFFF">
                      <a:alpha val="50000"/>
                    </a:srgbClr>
                  </a:gs>
                </a:gsLst>
                <a:lin ang="5400000" scaled="1"/>
              </a:gradFill>
              <a:latin typeface="Segoe UI"/>
            </a:endParaRPr>
          </a:p>
        </p:txBody>
      </p:sp>
      <p:sp>
        <p:nvSpPr>
          <p:cNvPr id="37" name="Footer Placeholder 5">
            <a:extLst>
              <a:ext uri="{FF2B5EF4-FFF2-40B4-BE49-F238E27FC236}">
                <a16:creationId xmlns:a16="http://schemas.microsoft.com/office/drawing/2014/main" id="{E68BAFB8-82AF-1241-AB82-8DF6C85801FD}"/>
              </a:ext>
            </a:extLst>
          </p:cNvPr>
          <p:cNvSpPr txBox="1">
            <a:spLocks/>
          </p:cNvSpPr>
          <p:nvPr/>
        </p:nvSpPr>
        <p:spPr>
          <a:xfrm>
            <a:off x="-504075" y="6493342"/>
            <a:ext cx="4114839" cy="364173"/>
          </a:xfrm>
          <a:prstGeom prst="rect">
            <a:avLst/>
          </a:prstGeom>
        </p:spPr>
        <p:txBody>
          <a:bodyPr vert="horz" lIns="89642" tIns="44821" rIns="89642" bIns="44821" rtlCol="0" anchor="ctr"/>
          <a:lstStyle>
            <a:defPPr>
              <a:defRPr lang="en-US"/>
            </a:defPPr>
            <a:lvl1pPr marL="0" algn="ctr" defTabSz="932688" rtl="0" eaLnBrk="1" latinLnBrk="0" hangingPunct="1">
              <a:defRPr sz="800" kern="1200" baseline="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r>
              <a:rPr lang="en-US" sz="882"/>
              <a:t>MICROSOFT CONFIDENTIAL – SHARED UNDER NDA</a:t>
            </a:r>
          </a:p>
        </p:txBody>
      </p:sp>
      <p:sp>
        <p:nvSpPr>
          <p:cNvPr id="3" name="TextBox 2">
            <a:extLst>
              <a:ext uri="{FF2B5EF4-FFF2-40B4-BE49-F238E27FC236}">
                <a16:creationId xmlns:a16="http://schemas.microsoft.com/office/drawing/2014/main" id="{954A4FA5-982E-7547-ADCA-B57CF8D2F622}"/>
              </a:ext>
            </a:extLst>
          </p:cNvPr>
          <p:cNvSpPr txBox="1"/>
          <p:nvPr/>
        </p:nvSpPr>
        <p:spPr>
          <a:xfrm>
            <a:off x="2751098" y="6615483"/>
            <a:ext cx="362135" cy="615522"/>
          </a:xfrm>
          <a:prstGeom prst="rect">
            <a:avLst/>
          </a:prstGeom>
          <a:noFill/>
        </p:spPr>
        <p:txBody>
          <a:bodyPr wrap="none" lIns="179285" tIns="143428" rIns="179285" bIns="143428" rtlCol="0">
            <a:spAutoFit/>
          </a:bodyPr>
          <a:lstStyle/>
          <a:p>
            <a:pPr>
              <a:lnSpc>
                <a:spcPct val="90000"/>
              </a:lnSpc>
              <a:spcAft>
                <a:spcPts val="588"/>
              </a:spcAft>
            </a:pPr>
            <a:endParaRPr lang="en-US" sz="2353"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59137FE-7003-3A40-9FD0-1E58DEC74BB1}"/>
              </a:ext>
            </a:extLst>
          </p:cNvPr>
          <p:cNvSpPr txBox="1"/>
          <p:nvPr/>
        </p:nvSpPr>
        <p:spPr>
          <a:xfrm>
            <a:off x="2112267" y="6584572"/>
            <a:ext cx="362135" cy="615522"/>
          </a:xfrm>
          <a:prstGeom prst="rect">
            <a:avLst/>
          </a:prstGeom>
          <a:noFill/>
        </p:spPr>
        <p:txBody>
          <a:bodyPr wrap="none" lIns="179285" tIns="143428" rIns="179285" bIns="143428" rtlCol="0">
            <a:spAutoFit/>
          </a:bodyPr>
          <a:lstStyle/>
          <a:p>
            <a:pPr>
              <a:lnSpc>
                <a:spcPct val="90000"/>
              </a:lnSpc>
              <a:spcAft>
                <a:spcPts val="588"/>
              </a:spcAft>
            </a:pPr>
            <a:endParaRPr lang="en-US" sz="2353"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5283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489" y="2097914"/>
            <a:ext cx="7271219" cy="4218035"/>
          </a:xfrm>
          <a:prstGeom prst="rect">
            <a:avLst/>
          </a:prstGeom>
        </p:spPr>
      </p:pic>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Azure DevOps Hands-On Labs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49427" cy="832712"/>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Learn to plan smartly, collaborate better, and ship faster with a set of modern development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1935956"/>
            <a:ext cx="3210139" cy="13421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Get Hands On Experience with Azure DevOps Services</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Learn how you can plan better, code together and ship faster with Azure DevOps Services.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1935957"/>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408701"/>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818575"/>
            <a:ext cx="312536" cy="399246"/>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397413"/>
            <a:ext cx="3192574" cy="1405333"/>
          </a:xfrm>
          <a:prstGeom prst="rect">
            <a:avLst/>
          </a:prstGeom>
        </p:spPr>
        <p:txBody>
          <a:bodyPr lIns="0" tIns="0" rIns="0" bIns="0">
            <a:noAutofit/>
          </a:bodyPr>
          <a:lstStyle/>
          <a:p>
            <a:pPr defTabSz="913576" fontAlgn="base">
              <a:spcBef>
                <a:spcPct val="0"/>
              </a:spcBef>
              <a:spcAft>
                <a:spcPts val="2353"/>
              </a:spcAft>
              <a:defRPr/>
            </a:pPr>
            <a:r>
              <a:rPr lang="en-US"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Getting started</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These labs will help you to get started with Azure DevOps services to automate software delivery and meet business needs.</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818576"/>
            <a:ext cx="3105754" cy="1405332"/>
          </a:xfrm>
          <a:prstGeom prst="rect">
            <a:avLst/>
          </a:prstGeom>
        </p:spPr>
        <p:txBody>
          <a:bodyPr lIns="0" tIns="0" rIns="0" bIns="0">
            <a:noAutofit/>
          </a:bodyPr>
          <a:lstStyle/>
          <a:p>
            <a:pPr defTabSz="913576" fontAlgn="base">
              <a:spcBef>
                <a:spcPct val="0"/>
              </a:spcBef>
              <a:spcAft>
                <a:spcPts val="2353"/>
              </a:spcAft>
              <a:defRPr/>
            </a:pPr>
            <a:r>
              <a:rPr lang="en-US"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Deep Dive into Azure DevOps </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Learn how to integrate with popular OSS and 3rd party tools and services. Use the tools and languages you know. </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a:solidFill>
                  <a:srgbClr val="0078D7"/>
                </a:solidFill>
                <a:latin typeface="Segoe UI Semibold" panose="020B0702040204020203" pitchFamily="34" charset="0"/>
                <a:cs typeface="Segoe UI Semibold" panose="020B0702040204020203" pitchFamily="34" charset="0"/>
                <a:hlinkClick r:id="rId5"/>
              </a:rPr>
              <a:t>https://www.AzureDevOpsLabs.com</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979564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100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par>
                          <p:cTn id="18" fill="hold">
                            <p:stCondLst>
                              <p:cond delay="175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100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08037" y="2093018"/>
            <a:ext cx="7271679" cy="381269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Documentation - GitHub</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Discover all of GitHub’s product documentation!</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If you only save one Favorite in your browser related to GitHub, this is the link to save as a favorite!</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a:solidFill>
                  <a:srgbClr val="0078D7"/>
                </a:solidFill>
                <a:latin typeface="Segoe UI Semibold" panose="020B0702040204020203" pitchFamily="34" charset="0"/>
                <a:cs typeface="Segoe UI Semibold" panose="020B0702040204020203" pitchFamily="34" charset="0"/>
                <a:hlinkClick r:id="rId4"/>
              </a:rPr>
              <a:t>https://docs.github.com/en</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9F79CC61-689A-4DC1-8712-9A1576DDDF07}"/>
              </a:ext>
              <a:ext uri="{C183D7F6-B498-43B3-948B-1728B52AA6E4}">
                <adec:decorative xmlns:adec="http://schemas.microsoft.com/office/drawing/2017/decorative" val="1"/>
              </a:ext>
            </a:extLst>
          </p:cNvPr>
          <p:cNvSpPr/>
          <p:nvPr/>
        </p:nvSpPr>
        <p:spPr bwMode="auto">
          <a:xfrm>
            <a:off x="4439873" y="5706370"/>
            <a:ext cx="1374331" cy="433195"/>
          </a:xfrm>
          <a:prstGeom prst="rect">
            <a:avLst/>
          </a:prstGeom>
          <a:solidFill>
            <a:srgbClr val="052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2123025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02818" y="2106071"/>
            <a:ext cx="7046122" cy="4153974"/>
          </a:xfrm>
          <a:prstGeom prst="rect">
            <a:avLst/>
          </a:prstGeom>
        </p:spPr>
      </p:pic>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Documentation - Azure DevOps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Use this landing page to learn about all the features available in Azure DevOps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If you're new to Azure DevOps Services or Azure DevOps Server, see the </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5">
                  <a:extLst>
                    <a:ext uri="{A12FA001-AC4F-418D-AE19-62706E023703}">
                      <ahyp:hlinkClr xmlns:ahyp="http://schemas.microsoft.com/office/drawing/2018/hyperlinkcolor" val="tx"/>
                    </a:ext>
                  </a:extLst>
                </a:hlinkClick>
              </a:rPr>
              <a:t>Key concepts</a:t>
            </a:r>
            <a:endPar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396562" cy="831119"/>
          </a:xfrm>
          <a:prstGeom prst="rect">
            <a:avLst/>
          </a:prstGeom>
        </p:spPr>
        <p:txBody>
          <a:bodyPr lIns="0" tIns="0" rIns="0" bIns="0">
            <a:noAutofit/>
          </a:bodyPr>
          <a:lstStyle/>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For a description of the core services supported through the web portal, see </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6">
                  <a:extLst>
                    <a:ext uri="{A12FA001-AC4F-418D-AE19-62706E023703}">
                      <ahyp:hlinkClr xmlns:ahyp="http://schemas.microsoft.com/office/drawing/2018/hyperlinkcolor" val="tx"/>
                    </a:ext>
                  </a:extLst>
                </a:hlinkClick>
              </a:rPr>
              <a:t>Essential services</a:t>
            </a:r>
            <a:endPar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714809" cy="849443"/>
          </a:xfrm>
          <a:prstGeom prst="rect">
            <a:avLst/>
          </a:prstGeom>
        </p:spPr>
        <p:txBody>
          <a:bodyPr lIns="0" tIns="0" rIns="0" bIns="0">
            <a:noAutofit/>
          </a:bodyPr>
          <a:lstStyle/>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If you only save one Favorite in your browser related to Azure DevOps, this is the link to save as a favorite!</a:t>
            </a:r>
          </a:p>
          <a:p>
            <a:pPr defTabSz="913576" fontAlgn="base">
              <a:spcBef>
                <a:spcPct val="0"/>
              </a:spcBef>
              <a:spcAft>
                <a:spcPts val="2353"/>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a:solidFill>
                  <a:srgbClr val="0078D7"/>
                </a:solidFill>
                <a:latin typeface="Segoe UI Semibold" panose="020B0702040204020203" pitchFamily="34" charset="0"/>
                <a:cs typeface="Segoe UI Semibold" panose="020B0702040204020203" pitchFamily="34" charset="0"/>
                <a:hlinkClick r:id="rId7"/>
              </a:rPr>
              <a:t>https://docs.microsoft.com/en-us/azure/devops</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598974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18422" y="2089753"/>
            <a:ext cx="7255864" cy="4068112"/>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”DevOps Lab” YouTube channel</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Learn more about GitHub, Azure DevOps and more through videos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032149"/>
            <a:ext cx="3321743" cy="1075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Join the League of Extraordinary Cloud DevOps Advocates in this new show all about DevOps. </a:t>
            </a:r>
            <a:endPar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032149"/>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1" y="3228237"/>
            <a:ext cx="3321743" cy="1339981"/>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 go beyond the buzzword and show you how to solve your DevOps problems using a wide range of tools and techniques.</a:t>
            </a:r>
            <a:endParaRPr lang="en-US" sz="18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a:solidFill>
                  <a:srgbClr val="0078D7"/>
                </a:solidFill>
                <a:latin typeface="Segoe UI Semibold" panose="020B0702040204020203" pitchFamily="34" charset="0"/>
                <a:cs typeface="Segoe UI Semibold" panose="020B0702040204020203" pitchFamily="34" charset="0"/>
                <a:hlinkClick r:id="rId5"/>
              </a:rPr>
              <a:t>https://youtube.com/playlist?list=PLNMUSSKcxKjdBYnOCQ8mohwlP3N7t-yHp</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644056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hree employees wearing face masks walk across a brightly lit office space. One additonal employee is wearing a mask and working at a desk in the background.">
            <a:extLst>
              <a:ext uri="{FF2B5EF4-FFF2-40B4-BE49-F238E27FC236}">
                <a16:creationId xmlns:a16="http://schemas.microsoft.com/office/drawing/2014/main" id="{937645BF-4C99-6D42-8B95-90D2EFC4EFD3}"/>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B52DD489-2210-5E4F-AD87-9D69BAA9D4DA}"/>
              </a:ext>
            </a:extLst>
          </p:cNvPr>
          <p:cNvSpPr>
            <a:spLocks noGrp="1"/>
          </p:cNvSpPr>
          <p:nvPr>
            <p:ph type="title"/>
          </p:nvPr>
        </p:nvSpPr>
        <p:spPr/>
        <p:txBody>
          <a:bodyPr/>
          <a:lstStyle/>
          <a:p>
            <a:r>
              <a:rPr lang="en-US"/>
              <a:t>Resources to Learn More – Customer Stories</a:t>
            </a:r>
          </a:p>
        </p:txBody>
      </p:sp>
    </p:spTree>
    <p:extLst>
      <p:ext uri="{BB962C8B-B14F-4D97-AF65-F5344CB8AC3E}">
        <p14:creationId xmlns:p14="http://schemas.microsoft.com/office/powerpoint/2010/main" val="88221323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Customer Stories – Security Conscious </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895" y="899359"/>
            <a:ext cx="11687173" cy="566534"/>
          </a:xfrm>
          <a:prstGeom prst="rect">
            <a:avLst/>
          </a:prstGeom>
          <a:noFill/>
        </p:spPr>
        <p:txBody>
          <a:bodyPr wrap="square" lIns="179234" tIns="143387" rIns="179234" bIns="14338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578">
              <a:defRPr/>
            </a:pPr>
            <a:r>
              <a:rPr lang="en-US" sz="1961">
                <a:gradFill>
                  <a:gsLst>
                    <a:gs pos="78761">
                      <a:srgbClr val="0072C6"/>
                    </a:gs>
                    <a:gs pos="0">
                      <a:srgbClr val="0072C6"/>
                    </a:gs>
                  </a:gsLst>
                  <a:lin ang="5400000" scaled="0"/>
                </a:gradFill>
              </a:rPr>
              <a:t>Find other Microsoft &amp; GitHub customers like you who are succeeding on their DevOps journey</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426424" y="1464640"/>
            <a:ext cx="11336038" cy="39287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400" fontAlgn="base">
              <a:spcBef>
                <a:spcPct val="0"/>
              </a:spcBef>
              <a:defRPr/>
            </a:pPr>
            <a:r>
              <a:rPr lang="en-US" sz="20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3"/>
              </a:rPr>
              <a:t>Postmates</a:t>
            </a:r>
            <a:endParaRPr lang="en-US" sz="20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a:p>
            <a:pPr marL="342900" indent="-342900" defTabSz="913400" fontAlgn="base">
              <a:spcBef>
                <a:spcPct val="0"/>
              </a:spcBef>
              <a:buFont typeface="Arial" panose="020B0604020202020204" pitchFamily="34" charset="0"/>
              <a:buChar char="•"/>
              <a:defRPr/>
            </a:pPr>
            <a:r>
              <a:rPr lang="en-US" sz="1800" kern="0">
                <a:solidFill>
                  <a:schemeClr val="tx1"/>
                </a:solidFill>
                <a:latin typeface="Segoe UI Semilight" panose="020B0402040204020203" pitchFamily="34" charset="0"/>
                <a:ea typeface="Segoe UI Light" charset="0"/>
                <a:cs typeface="Segoe UI Semilight" panose="020B0402040204020203" pitchFamily="34" charset="0"/>
              </a:rPr>
              <a:t>For Postmates’ security team, the benefit of CodeQL isn’t just customization but also automation, which can save them significant time spent combing code for errors. Finding one issue is a start but upon closer inspection, it can unfold into many more variants. A third-party researcher might find an issue, but the same one, or a variant of it, can exist elsewhere in a codebase. “CodeQL adds value by finding variants coming through other channels and in other products,” said Staff Security Engineer David Ross.  “It can track data from source to sync, which is particularly useful for things like cross-site scripting vulnerabilities: you can follow their path through your code. It’s possible to find these things by searching certain strings, but to find a lot of them, you need something a bit better—and I haven’t seen anything else like CodeQL.”</a:t>
            </a:r>
            <a:endParaRPr lang="en-US" sz="2000" kern="0">
              <a:solidFill>
                <a:schemeClr val="tx1"/>
              </a:solidFill>
              <a:latin typeface="Segoe UI Semilight" panose="020B0402040204020203" pitchFamily="34" charset="0"/>
              <a:ea typeface="Segoe UI Light" charset="0"/>
              <a:cs typeface="Segoe UI Semilight" panose="020B0402040204020203" pitchFamily="34" charset="0"/>
            </a:endParaRPr>
          </a:p>
          <a:p>
            <a:pPr defTabSz="913400" fontAlgn="base">
              <a:spcBef>
                <a:spcPct val="0"/>
              </a:spcBef>
              <a:defRPr/>
            </a:pPr>
            <a:r>
              <a:rPr lang="en-US" sz="20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4"/>
              </a:rPr>
              <a:t>McKesson Labs</a:t>
            </a:r>
            <a:r>
              <a:rPr lang="en-US" sz="20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a:p>
            <a:pPr marL="342900" indent="-342900" defTabSz="913400" fontAlgn="base">
              <a:spcBef>
                <a:spcPct val="0"/>
              </a:spcBef>
              <a:buFont typeface="Arial" panose="020B0604020202020204" pitchFamily="34" charset="0"/>
              <a:buChar char="•"/>
              <a:defRPr/>
            </a:pPr>
            <a:r>
              <a:rPr lang="en-US" sz="1800" kern="0">
                <a:solidFill>
                  <a:schemeClr val="tx1"/>
                </a:solidFill>
                <a:latin typeface="Segoe UI Semilight" panose="020B0402040204020203" pitchFamily="34" charset="0"/>
                <a:ea typeface="Segoe UI Light" charset="0"/>
                <a:cs typeface="Segoe UI Semilight" panose="020B0402040204020203" pitchFamily="34" charset="0"/>
              </a:rPr>
              <a:t>GitHub makes it easy for developers to address and fix any potential issues in their code. Automated Security Updates send security alerts whenever vulnerabilities are identified, and automatically opens a pull request with the recommended security updates. With GitHub’s Security features, McKesson’s developers can code in confidence knowing their work is secure.</a:t>
            </a:r>
          </a:p>
          <a:p>
            <a:pPr marL="342900" indent="-342900" defTabSz="913400" fontAlgn="base">
              <a:spcBef>
                <a:spcPct val="0"/>
              </a:spcBef>
              <a:buFont typeface="Arial" panose="020B0604020202020204" pitchFamily="34" charset="0"/>
              <a:buChar char="•"/>
              <a:defRPr/>
            </a:pPr>
            <a:r>
              <a:rPr lang="en-US" sz="1800" kern="0">
                <a:solidFill>
                  <a:schemeClr val="tx1"/>
                </a:solidFill>
                <a:latin typeface="Segoe UI Semilight" panose="020B0402040204020203" pitchFamily="34" charset="0"/>
                <a:ea typeface="Segoe UI Light" charset="0"/>
                <a:cs typeface="Segoe UI Semilight" panose="020B0402040204020203" pitchFamily="34" charset="0"/>
              </a:rPr>
              <a:t>“We’re looking to simplify and modernize our applications to deliver the highest value to McKesson, and more importantly, to our customers,” explained Canty. “GitHub is essential to our journey to become more agile as we build applications into the future.”</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7599" y="6219056"/>
            <a:ext cx="10960469" cy="75420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1667" b="1">
                <a:solidFill>
                  <a:srgbClr val="0078D7"/>
                </a:solidFill>
                <a:latin typeface="Segoe UI Semibold" panose="020B0702040204020203" pitchFamily="34" charset="0"/>
                <a:cs typeface="Segoe UI Semibold" panose="020B0702040204020203" pitchFamily="34" charset="0"/>
                <a:hlinkClick r:id="rId5"/>
              </a:rPr>
              <a:t>http://aka.ms/AzureDevOpsCustomerStories</a:t>
            </a:r>
            <a:r>
              <a:rPr lang="en-US" sz="1667" b="1">
                <a:solidFill>
                  <a:srgbClr val="0078D7"/>
                </a:solidFill>
                <a:latin typeface="Segoe UI Semibold" panose="020B0702040204020203" pitchFamily="34" charset="0"/>
                <a:cs typeface="Segoe UI Semibold" panose="020B0702040204020203" pitchFamily="34" charset="0"/>
              </a:rPr>
              <a:t> &amp; </a:t>
            </a:r>
            <a:r>
              <a:rPr lang="en-US" sz="1667" b="1">
                <a:solidFill>
                  <a:srgbClr val="0078D7"/>
                </a:solidFill>
                <a:latin typeface="Segoe UI Semibold" panose="020B0702040204020203" pitchFamily="34" charset="0"/>
                <a:cs typeface="Segoe UI Semibold" panose="020B0702040204020203" pitchFamily="34" charset="0"/>
                <a:hlinkClick r:id="rId6"/>
              </a:rPr>
              <a:t>https://github.com/customer-stories?type=enterprise</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7230" y="6386170"/>
            <a:ext cx="419980" cy="419978"/>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435076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500"/>
                                        <p:tgtEl>
                                          <p:spTgt spid="7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animEffect transition="in" filter="fade">
                                      <p:cBhvr>
                                        <p:cTn id="11" dur="500"/>
                                        <p:tgtEl>
                                          <p:spTgt spid="77">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animEffect transition="in" filter="fade">
                                      <p:cBhvr>
                                        <p:cTn id="15" dur="500"/>
                                        <p:tgtEl>
                                          <p:spTgt spid="77">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xEl>
                                              <p:pRg st="3" end="3"/>
                                            </p:txEl>
                                          </p:spTgt>
                                        </p:tgtEl>
                                        <p:attrNameLst>
                                          <p:attrName>style.visibility</p:attrName>
                                        </p:attrNameLst>
                                      </p:cBhvr>
                                      <p:to>
                                        <p:strVal val="visible"/>
                                      </p:to>
                                    </p:set>
                                    <p:animEffect transition="in" filter="fade">
                                      <p:cBhvr>
                                        <p:cTn id="19" dur="500"/>
                                        <p:tgtEl>
                                          <p:spTgt spid="77">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7">
                                            <p:txEl>
                                              <p:pRg st="4" end="4"/>
                                            </p:txEl>
                                          </p:spTgt>
                                        </p:tgtEl>
                                        <p:attrNameLst>
                                          <p:attrName>style.visibility</p:attrName>
                                        </p:attrNameLst>
                                      </p:cBhvr>
                                      <p:to>
                                        <p:strVal val="visible"/>
                                      </p:to>
                                    </p:set>
                                    <p:animEffect transition="in" filter="fade">
                                      <p:cBhvr>
                                        <p:cTn id="23" dur="500"/>
                                        <p:tgtEl>
                                          <p:spTgt spid="7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Customer Stories - Healthcare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895" y="899359"/>
            <a:ext cx="11687173" cy="566534"/>
          </a:xfrm>
          <a:prstGeom prst="rect">
            <a:avLst/>
          </a:prstGeom>
          <a:noFill/>
        </p:spPr>
        <p:txBody>
          <a:bodyPr wrap="square" lIns="179234" tIns="143387" rIns="179234" bIns="14338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578">
              <a:defRPr/>
            </a:pPr>
            <a:r>
              <a:rPr lang="en-US" sz="1961">
                <a:gradFill>
                  <a:gsLst>
                    <a:gs pos="78761">
                      <a:srgbClr val="0072C6"/>
                    </a:gs>
                    <a:gs pos="0">
                      <a:srgbClr val="0072C6"/>
                    </a:gs>
                  </a:gsLst>
                  <a:lin ang="5400000" scaled="0"/>
                </a:gradFill>
              </a:rPr>
              <a:t>Find other Microsoft &amp; GitHub customers like you who are succeeding on their DevOps journey</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426424" y="1464640"/>
            <a:ext cx="11336038" cy="39287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400" fontAlgn="base">
              <a:spcBef>
                <a:spcPct val="0"/>
              </a:spcBef>
              <a:defRPr/>
            </a:pPr>
            <a:r>
              <a:rPr lang="en-US" sz="20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3"/>
              </a:rPr>
              <a:t>McKesson Labs</a:t>
            </a:r>
            <a:r>
              <a:rPr lang="en-US" sz="20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a:p>
            <a:pPr marL="342900" indent="-342900" defTabSz="913400" fontAlgn="base">
              <a:spcBef>
                <a:spcPct val="0"/>
              </a:spcBef>
              <a:buFont typeface="Arial" panose="020B0604020202020204" pitchFamily="34" charset="0"/>
              <a:buChar char="•"/>
              <a:defRPr/>
            </a:pPr>
            <a:r>
              <a:rPr lang="en-US" kern="0">
                <a:solidFill>
                  <a:schemeClr val="tx1"/>
                </a:solidFill>
                <a:latin typeface="Segoe UI Semilight" panose="020B0402040204020203" pitchFamily="34" charset="0"/>
                <a:ea typeface="Segoe UI Light" charset="0"/>
                <a:cs typeface="Segoe UI Semilight" panose="020B0402040204020203" pitchFamily="34" charset="0"/>
              </a:rPr>
              <a:t>GitHub makes it easy for developers to address and fix any potential issues in their code. Automated Security Updates send security alerts whenever vulnerabilities are identified, and automatically opens a pull request with the recommended security updates. With GitHub’s Security features, McKesson’s developers can code in confidence knowing their work is secure.</a:t>
            </a:r>
          </a:p>
          <a:p>
            <a:pPr marL="342900" indent="-342900" defTabSz="913400" fontAlgn="base">
              <a:spcBef>
                <a:spcPct val="0"/>
              </a:spcBef>
              <a:buFont typeface="Arial" panose="020B0604020202020204" pitchFamily="34" charset="0"/>
              <a:buChar char="•"/>
              <a:defRPr/>
            </a:pPr>
            <a:r>
              <a:rPr lang="en-US" kern="0">
                <a:solidFill>
                  <a:schemeClr val="tx1"/>
                </a:solidFill>
                <a:latin typeface="Segoe UI Semilight" panose="020B0402040204020203" pitchFamily="34" charset="0"/>
                <a:ea typeface="Segoe UI Light" charset="0"/>
                <a:cs typeface="Segoe UI Semilight" panose="020B0402040204020203" pitchFamily="34" charset="0"/>
              </a:rPr>
              <a:t>“We’re looking to simplify and modernize our applications to deliver the highest value to McKesson, and more importantly, to our customers,” explained Canty. “GitHub is essential to our journey to become more agile as we build applications into the future.”</a:t>
            </a:r>
            <a:br>
              <a:rPr lang="en-US" kern="0">
                <a:solidFill>
                  <a:schemeClr val="tx1"/>
                </a:solidFill>
                <a:latin typeface="Segoe UI Semilight" panose="020B0402040204020203" pitchFamily="34" charset="0"/>
                <a:ea typeface="Segoe UI Light" charset="0"/>
                <a:cs typeface="Segoe UI Semilight" panose="020B0402040204020203" pitchFamily="34" charset="0"/>
              </a:rPr>
            </a:br>
            <a:endParaRPr lang="en-US" sz="600" kern="0">
              <a:solidFill>
                <a:schemeClr val="tx1"/>
              </a:solidFill>
              <a:latin typeface="Segoe UI Semilight" panose="020B0402040204020203" pitchFamily="34" charset="0"/>
              <a:ea typeface="Segoe UI Light" charset="0"/>
              <a:cs typeface="Segoe UI Semilight" panose="020B0402040204020203" pitchFamily="34" charset="0"/>
            </a:endParaRPr>
          </a:p>
          <a:p>
            <a:pPr defTabSz="913400" fontAlgn="base">
              <a:spcBef>
                <a:spcPct val="0"/>
              </a:spcBef>
              <a:defRPr/>
            </a:pPr>
            <a:r>
              <a:rPr lang="en-US" sz="20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4"/>
              </a:rPr>
              <a:t>Sentara Healthcare</a:t>
            </a:r>
            <a:endParaRPr lang="en-US" sz="20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a:p>
            <a:pPr marL="342900" indent="-342900" defTabSz="913400" fontAlgn="base">
              <a:spcBef>
                <a:spcPct val="0"/>
              </a:spcBef>
              <a:buFont typeface="Arial" panose="020B0604020202020204" pitchFamily="34" charset="0"/>
              <a:buChar char="•"/>
              <a:defRPr/>
            </a:pPr>
            <a:r>
              <a:rPr lang="en-US" kern="0">
                <a:solidFill>
                  <a:schemeClr val="tx1"/>
                </a:solidFill>
                <a:latin typeface="Segoe UI Semilight" panose="020B0402040204020203" pitchFamily="34" charset="0"/>
                <a:ea typeface="Segoe UI Light" charset="0"/>
                <a:cs typeface="Segoe UI Semilight" panose="020B0402040204020203" pitchFamily="34" charset="0"/>
              </a:rPr>
              <a:t>Sentara began presenting huge volumes of Epic data with the compute power of Azure Kubernetes Service (AKS) and shifting the Epic environment to M-series Azure Virtual Machines, initially for Clarity and Caboodle. It also started testing disaster recovery and training in those environments. To support these data projects, the organization used Azure DevOps to apply DevOps methodologies and continuous integration and continuous development (CI-CD) practices to its development and delivery processes.</a:t>
            </a:r>
          </a:p>
          <a:p>
            <a:pPr marL="342900" indent="-342900" defTabSz="913400" fontAlgn="base">
              <a:spcBef>
                <a:spcPct val="0"/>
              </a:spcBef>
              <a:buFont typeface="Arial" panose="020B0604020202020204" pitchFamily="34" charset="0"/>
              <a:buChar char="•"/>
              <a:defRPr/>
            </a:pPr>
            <a:r>
              <a:rPr lang="en-US" kern="0">
                <a:solidFill>
                  <a:schemeClr val="tx1"/>
                </a:solidFill>
                <a:latin typeface="Segoe UI Semilight" panose="020B0402040204020203" pitchFamily="34" charset="0"/>
                <a:ea typeface="Segoe UI Light" charset="0"/>
                <a:cs typeface="Segoe UI Semilight" panose="020B0402040204020203" pitchFamily="34" charset="0"/>
              </a:rPr>
              <a:t>“By using the CI-CD pipelines in Azure DevOps, we quickly made all the appropriate changes necessary to ensure a high level of security and deploy changes smoothly—at a time when it was more important than ever to help our employees help patients,” says Jeff Thomas, VP and CTO.</a:t>
            </a:r>
            <a:br>
              <a:rPr lang="en-US" sz="1600" kern="0">
                <a:solidFill>
                  <a:schemeClr val="tx1"/>
                </a:solidFill>
                <a:latin typeface="Segoe UI Semilight" panose="020B0402040204020203" pitchFamily="34" charset="0"/>
                <a:ea typeface="Segoe UI Light" charset="0"/>
                <a:cs typeface="Segoe UI Semilight" panose="020B0402040204020203" pitchFamily="34" charset="0"/>
              </a:rPr>
            </a:br>
            <a:endParaRPr lang="en-US" sz="1600" kern="0">
              <a:solidFill>
                <a:schemeClr val="tx1"/>
              </a:solidFill>
              <a:latin typeface="Segoe UI Semilight" panose="020B0402040204020203" pitchFamily="34" charset="0"/>
              <a:ea typeface="Segoe UI Light" charset="0"/>
              <a:cs typeface="Segoe UI Semilight" panose="020B0402040204020203" pitchFamily="34" charset="0"/>
            </a:endParaRP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7599" y="6137168"/>
            <a:ext cx="10960469" cy="75420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1667" b="1">
                <a:solidFill>
                  <a:srgbClr val="0078D7"/>
                </a:solidFill>
                <a:latin typeface="Segoe UI Semibold" panose="020B0702040204020203" pitchFamily="34" charset="0"/>
                <a:cs typeface="Segoe UI Semibold" panose="020B0702040204020203" pitchFamily="34" charset="0"/>
                <a:hlinkClick r:id="rId5"/>
              </a:rPr>
              <a:t>http://aka.ms/AzureDevOpsCustomerStories</a:t>
            </a:r>
            <a:r>
              <a:rPr lang="en-US" sz="1667" b="1">
                <a:solidFill>
                  <a:srgbClr val="0078D7"/>
                </a:solidFill>
                <a:latin typeface="Segoe UI Semibold" panose="020B0702040204020203" pitchFamily="34" charset="0"/>
                <a:cs typeface="Segoe UI Semibold" panose="020B0702040204020203" pitchFamily="34" charset="0"/>
              </a:rPr>
              <a:t> &amp; </a:t>
            </a:r>
            <a:br>
              <a:rPr lang="en-US" sz="1667" b="1">
                <a:solidFill>
                  <a:srgbClr val="0078D7"/>
                </a:solidFill>
                <a:latin typeface="Segoe UI Semibold" panose="020B0702040204020203" pitchFamily="34" charset="0"/>
                <a:cs typeface="Segoe UI Semibold" panose="020B0702040204020203" pitchFamily="34" charset="0"/>
              </a:rPr>
            </a:br>
            <a:r>
              <a:rPr lang="en-US" sz="1667" b="1">
                <a:solidFill>
                  <a:srgbClr val="0078D7"/>
                </a:solidFill>
                <a:latin typeface="Segoe UI Semibold" panose="020B0702040204020203" pitchFamily="34" charset="0"/>
                <a:cs typeface="Segoe UI Semibold" panose="020B0702040204020203" pitchFamily="34" charset="0"/>
                <a:hlinkClick r:id="rId6"/>
              </a:rPr>
              <a:t>https://github.com/customer-stories?anchor=results&amp;industry=healthcare&amp;type=enterprise</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7230" y="6304282"/>
            <a:ext cx="419980" cy="419978"/>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788636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500"/>
                                        <p:tgtEl>
                                          <p:spTgt spid="7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animEffect transition="in" filter="fade">
                                      <p:cBhvr>
                                        <p:cTn id="11" dur="500"/>
                                        <p:tgtEl>
                                          <p:spTgt spid="77">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animEffect transition="in" filter="fade">
                                      <p:cBhvr>
                                        <p:cTn id="15" dur="500"/>
                                        <p:tgtEl>
                                          <p:spTgt spid="77">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xEl>
                                              <p:pRg st="3" end="3"/>
                                            </p:txEl>
                                          </p:spTgt>
                                        </p:tgtEl>
                                        <p:attrNameLst>
                                          <p:attrName>style.visibility</p:attrName>
                                        </p:attrNameLst>
                                      </p:cBhvr>
                                      <p:to>
                                        <p:strVal val="visible"/>
                                      </p:to>
                                    </p:set>
                                    <p:animEffect transition="in" filter="fade">
                                      <p:cBhvr>
                                        <p:cTn id="19" dur="500"/>
                                        <p:tgtEl>
                                          <p:spTgt spid="77">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7">
                                            <p:txEl>
                                              <p:pRg st="4" end="4"/>
                                            </p:txEl>
                                          </p:spTgt>
                                        </p:tgtEl>
                                        <p:attrNameLst>
                                          <p:attrName>style.visibility</p:attrName>
                                        </p:attrNameLst>
                                      </p:cBhvr>
                                      <p:to>
                                        <p:strVal val="visible"/>
                                      </p:to>
                                    </p:set>
                                    <p:animEffect transition="in" filter="fade">
                                      <p:cBhvr>
                                        <p:cTn id="23" dur="500"/>
                                        <p:tgtEl>
                                          <p:spTgt spid="77">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7">
                                            <p:txEl>
                                              <p:pRg st="5" end="5"/>
                                            </p:txEl>
                                          </p:spTgt>
                                        </p:tgtEl>
                                        <p:attrNameLst>
                                          <p:attrName>style.visibility</p:attrName>
                                        </p:attrNameLst>
                                      </p:cBhvr>
                                      <p:to>
                                        <p:strVal val="visible"/>
                                      </p:to>
                                    </p:set>
                                    <p:animEffect transition="in" filter="fade">
                                      <p:cBhvr>
                                        <p:cTn id="27" dur="500"/>
                                        <p:tgtEl>
                                          <p:spTgt spid="7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426424" y="0"/>
            <a:ext cx="11336039" cy="553870"/>
          </a:xfrm>
        </p:spPr>
        <p:txBody>
          <a:bodyPr/>
          <a:lstStyle/>
          <a:p>
            <a:r>
              <a:rPr lang="en-US"/>
              <a:t>Customer Stories – Banking &amp; Financial Services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895" y="463104"/>
            <a:ext cx="11687173" cy="566534"/>
          </a:xfrm>
          <a:prstGeom prst="rect">
            <a:avLst/>
          </a:prstGeom>
          <a:noFill/>
        </p:spPr>
        <p:txBody>
          <a:bodyPr wrap="square" lIns="179234" tIns="143387" rIns="179234" bIns="14338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578">
              <a:defRPr/>
            </a:pPr>
            <a:r>
              <a:rPr lang="en-US" sz="1961">
                <a:gradFill>
                  <a:gsLst>
                    <a:gs pos="78761">
                      <a:srgbClr val="0072C6"/>
                    </a:gs>
                    <a:gs pos="0">
                      <a:srgbClr val="0072C6"/>
                    </a:gs>
                  </a:gsLst>
                  <a:lin ang="5400000" scaled="0"/>
                </a:gradFill>
              </a:rPr>
              <a:t>Find other Microsoft &amp; GitHub customers like you who are succeeding on their DevOps journey</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426424" y="1029638"/>
            <a:ext cx="11336038" cy="39287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400" fontAlgn="base">
              <a:spcBef>
                <a:spcPct val="0"/>
              </a:spcBef>
              <a:spcAft>
                <a:spcPts val="2353"/>
              </a:spcAft>
              <a:defRPr/>
            </a:pPr>
            <a:r>
              <a:rPr lang="en-US" sz="20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3"/>
              </a:rPr>
              <a:t>Societe Generale</a:t>
            </a:r>
            <a:r>
              <a:rPr lang="en-US" sz="20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r>
              <a:rPr lang="en-US" sz="2000" kern="0">
                <a:solidFill>
                  <a:schemeClr val="tx1"/>
                </a:solidFill>
                <a:latin typeface="Segoe UI Semilight" panose="020B0402040204020203" pitchFamily="34" charset="0"/>
                <a:ea typeface="Segoe UI Light" charset="0"/>
                <a:cs typeface="Segoe UI Semilight" panose="020B0402040204020203" pitchFamily="34" charset="0"/>
              </a:rPr>
              <a:t>- “Amir Jaballah and Societe Generale choose GitHub Enterprise. Today, thousands of employees have adopted GitHub across their global organization. And in just a few years, Societe Generale has automated workflows, tripled their releases, cut development time by more than half, and improved employee retention.”</a:t>
            </a:r>
          </a:p>
          <a:p>
            <a:pPr defTabSz="913400" fontAlgn="base">
              <a:spcBef>
                <a:spcPct val="0"/>
              </a:spcBef>
              <a:spcAft>
                <a:spcPts val="2353"/>
              </a:spcAft>
              <a:defRPr/>
            </a:pPr>
            <a:r>
              <a:rPr lang="en-US" sz="20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4"/>
              </a:rPr>
              <a:t>Fastmarkets</a:t>
            </a:r>
            <a:r>
              <a:rPr lang="en-US" sz="20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r>
              <a:rPr lang="en-US" sz="2000" kern="0">
                <a:solidFill>
                  <a:schemeClr val="tx1"/>
                </a:solidFill>
                <a:latin typeface="Segoe UI Semilight" panose="020B0402040204020203" pitchFamily="34" charset="0"/>
                <a:ea typeface="Segoe UI Light" charset="0"/>
                <a:cs typeface="Segoe UI Semilight" panose="020B0402040204020203" pitchFamily="34" charset="0"/>
              </a:rPr>
              <a:t>- “You want to focus your engineering dollars on building software that’s going to impact your customers, not building infrastructure. The more you can have your engineers focus on building great product functionality, the more value you’re getting for them and the better ROI you’re getting. It’s possibly the number one reason I’d favour Azure over anything else.” Kevin Smith: CTO</a:t>
            </a:r>
          </a:p>
          <a:p>
            <a:pPr defTabSz="913400" fontAlgn="base">
              <a:spcBef>
                <a:spcPct val="0"/>
              </a:spcBef>
              <a:spcAft>
                <a:spcPts val="2353"/>
              </a:spcAft>
              <a:defRPr/>
            </a:pPr>
            <a:r>
              <a:rPr lang="en-US" sz="20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5"/>
              </a:rPr>
              <a:t>Van Lanschot</a:t>
            </a:r>
            <a:r>
              <a:rPr lang="en-US" sz="20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r>
              <a:rPr lang="en-US" sz="2000" kern="0">
                <a:solidFill>
                  <a:schemeClr val="tx1"/>
                </a:solidFill>
                <a:latin typeface="Segoe UI Semilight" panose="020B0402040204020203" pitchFamily="34" charset="0"/>
                <a:ea typeface="Segoe UI Light" charset="0"/>
                <a:cs typeface="Segoe UI Semilight" panose="020B0402040204020203" pitchFamily="34" charset="0"/>
              </a:rPr>
              <a:t>- "With our on-premises environment, we could never have done what we did as quickly and as cost-effectively as we did with Microsoft Azure and Azure DevOps. They helped us cut the development cycle by about 50 percent." Olaf Surewaard: IT Architect</a:t>
            </a:r>
          </a:p>
          <a:p>
            <a:pPr defTabSz="913400" fontAlgn="base">
              <a:spcBef>
                <a:spcPct val="0"/>
              </a:spcBef>
              <a:spcAft>
                <a:spcPts val="2353"/>
              </a:spcAft>
              <a:defRPr/>
            </a:pPr>
            <a:r>
              <a:rPr lang="en-US" sz="20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6"/>
              </a:rPr>
              <a:t>Nubank</a:t>
            </a:r>
            <a:r>
              <a:rPr lang="en-US" sz="20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r>
              <a:rPr lang="en-US" sz="2000" kern="0">
                <a:solidFill>
                  <a:schemeClr val="tx1"/>
                </a:solidFill>
                <a:latin typeface="Segoe UI Semilight" panose="020B0402040204020203" pitchFamily="34" charset="0"/>
                <a:ea typeface="Segoe UI Light" charset="0"/>
                <a:cs typeface="Segoe UI Semilight" panose="020B0402040204020203" pitchFamily="34" charset="0"/>
              </a:rPr>
              <a:t>- “Our engineering organization at Nubank relies on GitHub. Everything related to business logic is over there in source code,” said Infosec Tech Manager Victor Haberkorn Gomes. “It’s really the heart of the company. Everything starts there.” Victor Haberkorn Gomes: Infosec Tech Manager</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7599" y="6188828"/>
            <a:ext cx="10960469" cy="75420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1667" b="1">
                <a:solidFill>
                  <a:srgbClr val="0078D7"/>
                </a:solidFill>
                <a:latin typeface="Segoe UI Semibold" panose="020B0702040204020203" pitchFamily="34" charset="0"/>
                <a:cs typeface="Segoe UI Semibold" panose="020B0702040204020203" pitchFamily="34" charset="0"/>
                <a:hlinkClick r:id="rId7"/>
              </a:rPr>
              <a:t>http://aka.ms/AzureDevOpsCustomerStories</a:t>
            </a:r>
            <a:r>
              <a:rPr lang="en-US" sz="1667" b="1">
                <a:solidFill>
                  <a:srgbClr val="0078D7"/>
                </a:solidFill>
                <a:latin typeface="Segoe UI Semibold" panose="020B0702040204020203" pitchFamily="34" charset="0"/>
                <a:cs typeface="Segoe UI Semibold" panose="020B0702040204020203" pitchFamily="34" charset="0"/>
              </a:rPr>
              <a:t> &amp; </a:t>
            </a:r>
            <a:br>
              <a:rPr lang="en-US" sz="1667" b="1">
                <a:solidFill>
                  <a:srgbClr val="0078D7"/>
                </a:solidFill>
                <a:latin typeface="Segoe UI Semibold" panose="020B0702040204020203" pitchFamily="34" charset="0"/>
                <a:cs typeface="Segoe UI Semibold" panose="020B0702040204020203" pitchFamily="34" charset="0"/>
              </a:rPr>
            </a:br>
            <a:r>
              <a:rPr lang="en-US" sz="1667" b="1">
                <a:solidFill>
                  <a:srgbClr val="0078D7"/>
                </a:solidFill>
                <a:latin typeface="Segoe UI Semibold" panose="020B0702040204020203" pitchFamily="34" charset="0"/>
                <a:cs typeface="Segoe UI Semibold" panose="020B0702040204020203" pitchFamily="34" charset="0"/>
                <a:hlinkClick r:id="rId8"/>
              </a:rPr>
              <a:t>https://github.com/customer-stories?anchor=results&amp;industry=financial-services&amp;type=enterprise</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7230" y="6386170"/>
            <a:ext cx="419980" cy="419978"/>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4089056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7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Customer Stories – Insurance </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895" y="899359"/>
            <a:ext cx="11687173" cy="566534"/>
          </a:xfrm>
          <a:prstGeom prst="rect">
            <a:avLst/>
          </a:prstGeom>
          <a:noFill/>
        </p:spPr>
        <p:txBody>
          <a:bodyPr wrap="square" lIns="179234" tIns="143387" rIns="179234" bIns="14338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578">
              <a:defRPr/>
            </a:pPr>
            <a:r>
              <a:rPr lang="en-US" sz="1961">
                <a:gradFill>
                  <a:gsLst>
                    <a:gs pos="78761">
                      <a:srgbClr val="0072C6"/>
                    </a:gs>
                    <a:gs pos="0">
                      <a:srgbClr val="0072C6"/>
                    </a:gs>
                  </a:gsLst>
                  <a:lin ang="5400000" scaled="0"/>
                </a:gradFill>
              </a:rPr>
              <a:t>Find other Microsoft &amp; GitHub customers like you who are succeeding on their DevOps journey</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427230" y="1423420"/>
            <a:ext cx="11336038" cy="39287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400" fontAlgn="base">
              <a:spcBef>
                <a:spcPct val="0"/>
              </a:spcBef>
              <a:spcAft>
                <a:spcPts val="2353"/>
              </a:spcAft>
              <a:defRPr/>
            </a:pPr>
            <a:r>
              <a:rPr lang="en-US" sz="19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3"/>
              </a:rPr>
              <a:t>Nationwide</a:t>
            </a:r>
            <a:r>
              <a:rPr lang="en-US" sz="19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r>
              <a:rPr lang="en-US" sz="1900" kern="0">
                <a:solidFill>
                  <a:schemeClr val="tx1"/>
                </a:solidFill>
                <a:latin typeface="Segoe UI Semilight" panose="020B0402040204020203" pitchFamily="34" charset="0"/>
                <a:ea typeface="Segoe UI Light" charset="0"/>
                <a:cs typeface="Segoe UI Semilight" panose="020B0402040204020203" pitchFamily="34" charset="0"/>
              </a:rPr>
              <a:t>- “We knew we were going to save money, but that savings immediately turned into more capacity for teams to do the most valuable work for our business.”</a:t>
            </a:r>
          </a:p>
          <a:p>
            <a:pPr defTabSz="913400" fontAlgn="base">
              <a:spcBef>
                <a:spcPct val="0"/>
              </a:spcBef>
              <a:spcAft>
                <a:spcPts val="2353"/>
              </a:spcAft>
              <a:defRPr/>
            </a:pPr>
            <a:r>
              <a:rPr lang="en-US" sz="19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4"/>
              </a:rPr>
              <a:t>The Hartford</a:t>
            </a:r>
            <a:r>
              <a:rPr lang="en-US" sz="19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r>
              <a:rPr lang="en-US" sz="1900" kern="0">
                <a:solidFill>
                  <a:schemeClr val="tx1"/>
                </a:solidFill>
                <a:latin typeface="Segoe UI Semilight" panose="020B0402040204020203" pitchFamily="34" charset="0"/>
                <a:ea typeface="Segoe UI Light" charset="0"/>
                <a:cs typeface="Segoe UI Semilight" panose="020B0402040204020203" pitchFamily="34" charset="0"/>
              </a:rPr>
              <a:t>- “Our development teams have benefited from the collaborative features of GitHub. It allows them to take co-development to a whole new level by working as a community and maturing our innersourcing practices,” said Tan “The GitHub platform has enabled us to exponentially raise the productivity of our developers and position us to meaningfully contribute back to the open community.”</a:t>
            </a:r>
          </a:p>
          <a:p>
            <a:pPr defTabSz="913400" fontAlgn="base">
              <a:spcBef>
                <a:spcPct val="0"/>
              </a:spcBef>
              <a:spcAft>
                <a:spcPts val="2353"/>
              </a:spcAft>
              <a:defRPr/>
            </a:pPr>
            <a:r>
              <a:rPr lang="en-US" sz="1900">
                <a:hlinkClick r:id="rId5"/>
              </a:rPr>
              <a:t>IAG</a:t>
            </a:r>
            <a:r>
              <a:rPr lang="en-US" sz="19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r>
              <a:rPr lang="en-US" sz="1900" kern="0">
                <a:solidFill>
                  <a:schemeClr val="tx1"/>
                </a:solidFill>
                <a:latin typeface="Segoe UI Semilight" panose="020B0402040204020203" pitchFamily="34" charset="0"/>
                <a:ea typeface="Segoe UI Light" charset="0"/>
                <a:cs typeface="Segoe UI Semilight" panose="020B0402040204020203" pitchFamily="34" charset="0"/>
              </a:rPr>
              <a:t>- “Using GitHub allows us to support distributed development and an automated pipeline. This has accelerated the speed of development and allowed us to focus on the work that matters.” said Kieran Clulow, director of data engineering and architecture. “Taking the spirit of open source and applying it to our internal workflows has broken down silos across the organization and made GitHub a powerful tool for collaboration” </a:t>
            </a:r>
          </a:p>
          <a:p>
            <a:pPr defTabSz="913400" fontAlgn="base">
              <a:spcBef>
                <a:spcPct val="0"/>
              </a:spcBef>
              <a:spcAft>
                <a:spcPts val="2353"/>
              </a:spcAft>
              <a:defRPr/>
            </a:pPr>
            <a:r>
              <a:rPr lang="en-US" sz="1900"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6"/>
              </a:rPr>
              <a:t>Geico</a:t>
            </a:r>
            <a:r>
              <a:rPr lang="en-US" sz="19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r>
              <a:rPr lang="en-US" sz="1900" kern="0">
                <a:solidFill>
                  <a:schemeClr val="tx1"/>
                </a:solidFill>
                <a:latin typeface="Segoe UI Semilight" panose="020B0402040204020203" pitchFamily="34" charset="0"/>
                <a:ea typeface="Segoe UI Light" charset="0"/>
                <a:cs typeface="Segoe UI Semilight" panose="020B0402040204020203" pitchFamily="34" charset="0"/>
              </a:rPr>
              <a:t>- “With DevOps and Azure, we’re able to reduce our new-feature release cycle down to one week, and we think we can even speed that up.”</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7599" y="6219056"/>
            <a:ext cx="10960469" cy="75420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1667" b="1">
                <a:solidFill>
                  <a:srgbClr val="0078D7"/>
                </a:solidFill>
                <a:latin typeface="Segoe UI Semibold" panose="020B0702040204020203" pitchFamily="34" charset="0"/>
                <a:cs typeface="Segoe UI Semibold" panose="020B0702040204020203" pitchFamily="34" charset="0"/>
                <a:hlinkClick r:id="rId7"/>
              </a:rPr>
              <a:t>http://aka.ms/AzureDevOpsCustomerStories</a:t>
            </a:r>
            <a:r>
              <a:rPr lang="en-US" sz="1667" b="1">
                <a:solidFill>
                  <a:srgbClr val="0078D7"/>
                </a:solidFill>
                <a:latin typeface="Segoe UI Semibold" panose="020B0702040204020203" pitchFamily="34" charset="0"/>
                <a:cs typeface="Segoe UI Semibold" panose="020B0702040204020203" pitchFamily="34" charset="0"/>
              </a:rPr>
              <a:t> &amp; </a:t>
            </a:r>
            <a:r>
              <a:rPr lang="en-US" sz="1667" b="1">
                <a:solidFill>
                  <a:srgbClr val="0078D7"/>
                </a:solidFill>
                <a:latin typeface="Segoe UI Semibold" panose="020B0702040204020203" pitchFamily="34" charset="0"/>
                <a:cs typeface="Segoe UI Semibold" panose="020B0702040204020203" pitchFamily="34" charset="0"/>
                <a:hlinkClick r:id="rId8"/>
              </a:rPr>
              <a:t>https://github.com/customer-stories?type=enterprise</a:t>
            </a:r>
            <a:r>
              <a:rPr lang="en-US" sz="1667" b="1">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7230" y="6386170"/>
            <a:ext cx="419980" cy="419978"/>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4054729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7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8195" y="294338"/>
            <a:ext cx="5041633" cy="5319331"/>
          </a:xfrm>
        </p:spPr>
        <p:txBody>
          <a:bodyPr/>
          <a:lstStyle/>
          <a:p>
            <a:r>
              <a:rPr lang="en-US">
                <a:solidFill>
                  <a:srgbClr val="255FDF"/>
                </a:solidFill>
                <a:latin typeface="Segoe UI Semibold" panose="020B0702040204020203" pitchFamily="34" charset="0"/>
                <a:cs typeface="Segoe UI Semibold" panose="020B0702040204020203" pitchFamily="34" charset="0"/>
              </a:rPr>
              <a:t>Questions?</a:t>
            </a:r>
            <a:br>
              <a:rPr lang="en-US">
                <a:solidFill>
                  <a:srgbClr val="255FDF"/>
                </a:solidFill>
                <a:latin typeface="Segoe UI Semibold" panose="020B0702040204020203" pitchFamily="34" charset="0"/>
                <a:cs typeface="Segoe UI Semibold" panose="020B0702040204020203" pitchFamily="34" charset="0"/>
              </a:rPr>
            </a:br>
            <a:endParaRPr lang="en-US">
              <a:solidFill>
                <a:srgbClr val="255FDF"/>
              </a:solidFill>
              <a:latin typeface="Segoe UI Semibold" panose="020B0702040204020203" pitchFamily="34" charset="0"/>
              <a:cs typeface="Segoe UI Semibold" panose="020B0702040204020203" pitchFamily="34" charset="0"/>
            </a:endParaRPr>
          </a:p>
        </p:txBody>
      </p:sp>
      <p:pic>
        <p:nvPicPr>
          <p:cNvPr id="4" name="Picture 3" descr="A dog raising their left paw as if to ask a question.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9829" y="1381"/>
            <a:ext cx="6862807" cy="6855241"/>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5977" y="4136237"/>
            <a:ext cx="5325805" cy="1649057"/>
          </a:xfrm>
          <a:prstGeom prst="rect">
            <a:avLst/>
          </a:prstGeom>
          <a:noFill/>
        </p:spPr>
        <p:txBody>
          <a:bodyPr wrap="square" lIns="179238" tIns="143391" rIns="179238" bIns="143391" rtlCol="0">
            <a:spAutoFit/>
          </a:bodyPr>
          <a:lstStyle/>
          <a:p>
            <a:pPr defTabSz="913579">
              <a:lnSpc>
                <a:spcPct val="90000"/>
              </a:lnSpc>
              <a:spcAft>
                <a:spcPts val="588"/>
              </a:spcAft>
              <a:defRPr/>
            </a:pPr>
            <a:r>
              <a:rPr lang="en-US" sz="2000">
                <a:solidFill>
                  <a:srgbClr val="0078D7"/>
                </a:solidFill>
                <a:latin typeface="Segoe UI Semilight"/>
              </a:rPr>
              <a:t>Jim Blizzard</a:t>
            </a:r>
            <a:br>
              <a:rPr lang="en-US" sz="2000">
                <a:solidFill>
                  <a:srgbClr val="0078D7"/>
                </a:solidFill>
                <a:latin typeface="Segoe UI Semilight"/>
              </a:rPr>
            </a:br>
            <a:r>
              <a:rPr lang="en-US" sz="2000">
                <a:solidFill>
                  <a:srgbClr val="0078D7"/>
                </a:solidFill>
                <a:latin typeface="Segoe UI Semilight"/>
                <a:hlinkClick r:id="rId4"/>
              </a:rPr>
              <a:t>jim.blizzard@microsoft.com</a:t>
            </a:r>
            <a:endParaRPr lang="en-US" sz="2000">
              <a:solidFill>
                <a:srgbClr val="0078D7"/>
              </a:solidFill>
              <a:latin typeface="Segoe UI Semilight"/>
            </a:endParaRPr>
          </a:p>
          <a:p>
            <a:pPr defTabSz="913579">
              <a:lnSpc>
                <a:spcPct val="90000"/>
              </a:lnSpc>
              <a:spcAft>
                <a:spcPts val="588"/>
              </a:spcAft>
              <a:defRPr/>
            </a:pPr>
            <a:endParaRPr lang="en-US" sz="2352">
              <a:solidFill>
                <a:srgbClr val="0078D7"/>
              </a:solidFill>
              <a:latin typeface="Segoe UI Semilight"/>
            </a:endParaRPr>
          </a:p>
          <a:p>
            <a:pPr defTabSz="913579">
              <a:lnSpc>
                <a:spcPct val="90000"/>
              </a:lnSpc>
              <a:spcAft>
                <a:spcPts val="588"/>
              </a:spcAft>
              <a:defRPr/>
            </a:pPr>
            <a:endParaRPr lang="en-US" sz="2352">
              <a:solidFill>
                <a:srgbClr val="0078D7"/>
              </a:solidFill>
              <a:latin typeface="Segoe UI Semilight"/>
            </a:endParaRPr>
          </a:p>
        </p:txBody>
      </p:sp>
      <p:sp>
        <p:nvSpPr>
          <p:cNvPr id="5" name="Title 1">
            <a:extLst>
              <a:ext uri="{FF2B5EF4-FFF2-40B4-BE49-F238E27FC236}">
                <a16:creationId xmlns:a16="http://schemas.microsoft.com/office/drawing/2014/main" id="{29BC3AD3-BB87-4392-9BB4-EA3A56923D57}"/>
              </a:ext>
              <a:ext uri="{C183D7F6-B498-43B3-948B-1728B52AA6E4}">
                <adec:decorative xmlns:adec="http://schemas.microsoft.com/office/drawing/2017/decorative" val="1"/>
              </a:ext>
            </a:extLst>
          </p:cNvPr>
          <p:cNvSpPr txBox="1">
            <a:spLocks/>
          </p:cNvSpPr>
          <p:nvPr/>
        </p:nvSpPr>
        <p:spPr>
          <a:xfrm>
            <a:off x="284546" y="300690"/>
            <a:ext cx="5041633" cy="941172"/>
          </a:xfrm>
          <a:prstGeom prst="rect">
            <a:avLst/>
          </a:prstGeom>
        </p:spPr>
        <p:txBody>
          <a:bodyPr vert="horz" wrap="square" lIns="0" tIns="161314"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bg1"/>
                </a:solidFill>
                <a:effectLst/>
                <a:latin typeface="+mj-lt"/>
                <a:ea typeface="+mn-ea"/>
                <a:cs typeface="Segoe UI" pitchFamily="34" charset="0"/>
              </a:defRPr>
            </a:lvl1pPr>
          </a:lstStyle>
          <a:p>
            <a:pPr defTabSz="914093">
              <a:defRPr/>
            </a:pPr>
            <a:br>
              <a:rPr lang="en-US" sz="3528" spc="-147">
                <a:solidFill>
                  <a:srgbClr val="255FDF"/>
                </a:solidFill>
                <a:latin typeface="Segoe UI Semibold" panose="020B0702040204020203" pitchFamily="34" charset="0"/>
                <a:cs typeface="Segoe UI Semibold" panose="020B0702040204020203" pitchFamily="34" charset="0"/>
              </a:rPr>
            </a:br>
            <a:br>
              <a:rPr lang="en-US" sz="3528" spc="-147">
                <a:solidFill>
                  <a:srgbClr val="255FDF"/>
                </a:solidFill>
                <a:latin typeface="Segoe UI Semibold" panose="020B0702040204020203" pitchFamily="34" charset="0"/>
                <a:cs typeface="Segoe UI Semibold" panose="020B0702040204020203" pitchFamily="34" charset="0"/>
              </a:rPr>
            </a:br>
            <a:endParaRPr lang="en-US" sz="3528" spc="-147">
              <a:solidFill>
                <a:srgbClr val="255FDF"/>
              </a:solidFill>
              <a:latin typeface="Segoe UI Semibold" panose="020B0702040204020203" pitchFamily="34" charset="0"/>
              <a:cs typeface="Segoe UI Semibold" panose="020B0702040204020203" pitchFamily="34" charset="0"/>
            </a:endParaRPr>
          </a:p>
          <a:p>
            <a:pPr defTabSz="914093">
              <a:defRPr/>
            </a:pPr>
            <a:br>
              <a:rPr lang="en-US" sz="1568" spc="-147">
                <a:solidFill>
                  <a:srgbClr val="255FDF"/>
                </a:solidFill>
                <a:latin typeface="Segoe UI Semibold" panose="020B0702040204020203" pitchFamily="34" charset="0"/>
                <a:cs typeface="Segoe UI Semibold" panose="020B0702040204020203" pitchFamily="34" charset="0"/>
              </a:rPr>
            </a:br>
            <a:endParaRPr lang="en-US" sz="3528" spc="-147">
              <a:solidFill>
                <a:srgbClr val="255FDF"/>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22884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9826" y="458044"/>
            <a:ext cx="10199757" cy="1107682"/>
          </a:xfrm>
        </p:spPr>
        <p:txBody>
          <a:bodyPr>
            <a:normAutofit/>
          </a:bodyPr>
          <a:lstStyle/>
          <a:p>
            <a:r>
              <a:rPr lang="en-US"/>
              <a:t>Microsoft is now committed to the world’s largest developer community</a:t>
            </a:r>
          </a:p>
        </p:txBody>
      </p:sp>
      <p:sp>
        <p:nvSpPr>
          <p:cNvPr id="6" name="Text Placeholder 5"/>
          <p:cNvSpPr>
            <a:spLocks noGrp="1"/>
          </p:cNvSpPr>
          <p:nvPr>
            <p:ph sz="quarter" idx="10"/>
          </p:nvPr>
        </p:nvSpPr>
        <p:spPr>
          <a:xfrm>
            <a:off x="585765" y="1805553"/>
            <a:ext cx="11015712" cy="430765"/>
          </a:xfrm>
        </p:spPr>
        <p:txBody>
          <a:bodyPr>
            <a:normAutofit/>
          </a:bodyPr>
          <a:lstStyle/>
          <a:p>
            <a:endParaRPr lang="en-US"/>
          </a:p>
        </p:txBody>
      </p:sp>
      <p:grpSp>
        <p:nvGrpSpPr>
          <p:cNvPr id="3" name="Group 2" descr="Screenshot showing Azure DevOps">
            <a:extLst>
              <a:ext uri="{FF2B5EF4-FFF2-40B4-BE49-F238E27FC236}">
                <a16:creationId xmlns:a16="http://schemas.microsoft.com/office/drawing/2014/main" id="{6711B2D2-11FD-4AE1-A3B8-EC2056B45E32}"/>
              </a:ext>
            </a:extLst>
          </p:cNvPr>
          <p:cNvGrpSpPr/>
          <p:nvPr/>
        </p:nvGrpSpPr>
        <p:grpSpPr>
          <a:xfrm>
            <a:off x="1138005" y="2407277"/>
            <a:ext cx="4825787" cy="3232858"/>
            <a:chOff x="1136599" y="2406986"/>
            <a:chExt cx="4827156" cy="3233776"/>
          </a:xfrm>
        </p:grpSpPr>
        <p:pic>
          <p:nvPicPr>
            <p:cNvPr id="14" name="Picture 13">
              <a:extLst>
                <a:ext uri="{FF2B5EF4-FFF2-40B4-BE49-F238E27FC236}">
                  <a16:creationId xmlns:a16="http://schemas.microsoft.com/office/drawing/2014/main" id="{782BCCAB-DD6F-455C-9A3D-5235DF0F0C2A}"/>
                </a:ext>
              </a:extLst>
            </p:cNvPr>
            <p:cNvPicPr>
              <a:picLocks noChangeAspect="1"/>
            </p:cNvPicPr>
            <p:nvPr/>
          </p:nvPicPr>
          <p:blipFill rotWithShape="1">
            <a:blip r:embed="rId3"/>
            <a:srcRect/>
            <a:stretch/>
          </p:blipFill>
          <p:spPr>
            <a:xfrm>
              <a:off x="1933930" y="2865795"/>
              <a:ext cx="3200272" cy="1999408"/>
            </a:xfrm>
            <a:prstGeom prst="rect">
              <a:avLst/>
            </a:prstGeom>
            <a:effec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599" y="2406986"/>
              <a:ext cx="4827156" cy="3233776"/>
            </a:xfrm>
            <a:prstGeom prst="rect">
              <a:avLst/>
            </a:prstGeom>
          </p:spPr>
        </p:pic>
      </p:grpSp>
      <p:sp>
        <p:nvSpPr>
          <p:cNvPr id="16" name="TextBox 15">
            <a:extLst>
              <a:ext uri="{FF2B5EF4-FFF2-40B4-BE49-F238E27FC236}">
                <a16:creationId xmlns:a16="http://schemas.microsoft.com/office/drawing/2014/main" id="{81F4957B-B42B-4183-9A79-59303411D2A7}"/>
              </a:ext>
            </a:extLst>
          </p:cNvPr>
          <p:cNvSpPr txBox="1"/>
          <p:nvPr/>
        </p:nvSpPr>
        <p:spPr>
          <a:xfrm>
            <a:off x="1771061" y="5055528"/>
            <a:ext cx="3527466" cy="1183578"/>
          </a:xfrm>
          <a:prstGeom prst="rect">
            <a:avLst/>
          </a:prstGeom>
          <a:noFill/>
        </p:spPr>
        <p:txBody>
          <a:bodyPr wrap="none" lIns="182828" tIns="146263" rIns="182828" bIns="146263" rtlCol="0" anchor="t">
            <a:spAutoFit/>
          </a:bodyPr>
          <a:lstStyle/>
          <a:p>
            <a:pPr algn="ctr" defTabSz="932384">
              <a:lnSpc>
                <a:spcPct val="90000"/>
              </a:lnSpc>
              <a:spcAft>
                <a:spcPts val="600"/>
              </a:spcAft>
              <a:defRPr/>
            </a:pPr>
            <a:r>
              <a:rPr lang="en-US" sz="2000" b="1">
                <a:solidFill>
                  <a:srgbClr val="0078D3"/>
                </a:solidFill>
                <a:latin typeface="Segoe UI Semibold" charset="0"/>
                <a:ea typeface="Segoe UI Semibold" charset="0"/>
                <a:cs typeface="Segoe UI Semibold" charset="0"/>
              </a:rPr>
              <a:t>Azure DevOps</a:t>
            </a:r>
          </a:p>
          <a:p>
            <a:pPr algn="ctr" defTabSz="932384">
              <a:lnSpc>
                <a:spcPct val="90000"/>
              </a:lnSpc>
              <a:spcAft>
                <a:spcPts val="600"/>
              </a:spcAft>
              <a:defRPr/>
            </a:pPr>
            <a:r>
              <a:rPr lang="en-US" sz="1600">
                <a:solidFill>
                  <a:srgbClr val="000000"/>
                </a:solidFill>
                <a:latin typeface="Segoe UI"/>
              </a:rPr>
              <a:t>Empowering 1000s of enterprises</a:t>
            </a:r>
            <a:endParaRPr lang="en-US" sz="1600">
              <a:solidFill>
                <a:srgbClr val="000000"/>
              </a:solidFill>
              <a:latin typeface="Segoe UI"/>
              <a:cs typeface="Segoe UI"/>
            </a:endParaRPr>
          </a:p>
          <a:p>
            <a:pPr algn="ctr" defTabSz="932384">
              <a:lnSpc>
                <a:spcPct val="90000"/>
              </a:lnSpc>
              <a:spcAft>
                <a:spcPts val="600"/>
              </a:spcAft>
              <a:defRPr/>
            </a:pPr>
            <a:r>
              <a:rPr lang="en-US" sz="1600">
                <a:solidFill>
                  <a:srgbClr val="000000"/>
                </a:solidFill>
                <a:latin typeface="Segoe UI"/>
              </a:rPr>
              <a:t>15+ years of developer innovation</a:t>
            </a:r>
            <a:endParaRPr lang="en-US" sz="1600">
              <a:solidFill>
                <a:srgbClr val="000000"/>
              </a:solidFill>
              <a:latin typeface="Segoe UI"/>
              <a:cs typeface="Segoe UI"/>
            </a:endParaRPr>
          </a:p>
        </p:txBody>
      </p:sp>
      <p:grpSp>
        <p:nvGrpSpPr>
          <p:cNvPr id="2" name="Group 1" descr="Screenshot of GitHub">
            <a:extLst>
              <a:ext uri="{FF2B5EF4-FFF2-40B4-BE49-F238E27FC236}">
                <a16:creationId xmlns:a16="http://schemas.microsoft.com/office/drawing/2014/main" id="{4DDE7659-A769-4B43-95FC-DA98D3DE4069}"/>
              </a:ext>
            </a:extLst>
          </p:cNvPr>
          <p:cNvGrpSpPr/>
          <p:nvPr/>
        </p:nvGrpSpPr>
        <p:grpSpPr>
          <a:xfrm>
            <a:off x="5963794" y="2409017"/>
            <a:ext cx="4825788" cy="3229378"/>
            <a:chOff x="5963755" y="2408727"/>
            <a:chExt cx="4827157" cy="3230294"/>
          </a:xfrm>
        </p:grpSpPr>
        <p:pic>
          <p:nvPicPr>
            <p:cNvPr id="13" name="Picture 2">
              <a:extLst>
                <a:ext uri="{FF2B5EF4-FFF2-40B4-BE49-F238E27FC236}">
                  <a16:creationId xmlns:a16="http://schemas.microsoft.com/office/drawing/2014/main" id="{0AAE0708-A8CF-4FA7-AC08-AF2AC0F88C70}"/>
                </a:ext>
              </a:extLst>
            </p:cNvPr>
            <p:cNvPicPr>
              <a:picLocks noChangeAspect="1" noChangeArrowheads="1"/>
            </p:cNvPicPr>
            <p:nvPr/>
          </p:nvPicPr>
          <p:blipFill>
            <a:blip r:embed="rId5"/>
            <a:srcRect/>
            <a:stretch/>
          </p:blipFill>
          <p:spPr bwMode="auto">
            <a:xfrm>
              <a:off x="6753214" y="2879126"/>
              <a:ext cx="3199699" cy="197274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rcRect/>
            <a:stretch/>
          </p:blipFill>
          <p:spPr>
            <a:xfrm>
              <a:off x="5963755" y="2408727"/>
              <a:ext cx="4827157" cy="3230294"/>
            </a:xfrm>
            <a:prstGeom prst="rect">
              <a:avLst/>
            </a:prstGeom>
          </p:spPr>
        </p:pic>
      </p:grpSp>
      <p:sp>
        <p:nvSpPr>
          <p:cNvPr id="18" name="TextBox 17">
            <a:extLst>
              <a:ext uri="{FF2B5EF4-FFF2-40B4-BE49-F238E27FC236}">
                <a16:creationId xmlns:a16="http://schemas.microsoft.com/office/drawing/2014/main" id="{81F4957B-B42B-4183-9A79-59303411D2A7}"/>
              </a:ext>
            </a:extLst>
          </p:cNvPr>
          <p:cNvSpPr txBox="1"/>
          <p:nvPr/>
        </p:nvSpPr>
        <p:spPr>
          <a:xfrm>
            <a:off x="6367580" y="5055528"/>
            <a:ext cx="4018216" cy="1183578"/>
          </a:xfrm>
          <a:prstGeom prst="rect">
            <a:avLst/>
          </a:prstGeom>
          <a:noFill/>
        </p:spPr>
        <p:txBody>
          <a:bodyPr wrap="square" lIns="182828" tIns="146263" rIns="182828" bIns="146263" rtlCol="0" anchor="t">
            <a:spAutoFit/>
          </a:bodyPr>
          <a:lstStyle/>
          <a:p>
            <a:pPr algn="ctr" defTabSz="932384">
              <a:lnSpc>
                <a:spcPct val="90000"/>
              </a:lnSpc>
              <a:spcAft>
                <a:spcPts val="600"/>
              </a:spcAft>
              <a:defRPr/>
            </a:pPr>
            <a:r>
              <a:rPr lang="en-US" sz="2000" b="1">
                <a:solidFill>
                  <a:srgbClr val="0078D3"/>
                </a:solidFill>
                <a:latin typeface="Segoe UI Semibold" charset="0"/>
                <a:ea typeface="Segoe UI Semibold" charset="0"/>
                <a:cs typeface="Segoe UI Semibold" charset="0"/>
              </a:rPr>
              <a:t>GitHub</a:t>
            </a:r>
          </a:p>
          <a:p>
            <a:pPr algn="ctr" defTabSz="932384">
              <a:lnSpc>
                <a:spcPct val="90000"/>
              </a:lnSpc>
              <a:spcAft>
                <a:spcPts val="600"/>
              </a:spcAft>
              <a:defRPr/>
            </a:pPr>
            <a:r>
              <a:rPr lang="en-US" sz="1600">
                <a:solidFill>
                  <a:srgbClr val="000000"/>
                </a:solidFill>
              </a:rPr>
              <a:t>The home of open source software</a:t>
            </a:r>
            <a:endParaRPr lang="en-US" sz="1600">
              <a:solidFill>
                <a:srgbClr val="000000"/>
              </a:solidFill>
              <a:cs typeface="Segoe UI"/>
            </a:endParaRPr>
          </a:p>
          <a:p>
            <a:pPr algn="ctr" defTabSz="932384">
              <a:lnSpc>
                <a:spcPct val="90000"/>
              </a:lnSpc>
              <a:spcAft>
                <a:spcPts val="600"/>
              </a:spcAft>
              <a:defRPr/>
            </a:pPr>
            <a:r>
              <a:rPr lang="en-US" sz="1600">
                <a:solidFill>
                  <a:srgbClr val="000000"/>
                </a:solidFill>
              </a:rPr>
              <a:t>65 million+ users</a:t>
            </a:r>
            <a:endParaRPr lang="en-US" sz="1600">
              <a:solidFill>
                <a:srgbClr val="000000"/>
              </a:solidFill>
              <a:cs typeface="Segoe UI"/>
            </a:endParaRPr>
          </a:p>
        </p:txBody>
      </p:sp>
      <p:sp>
        <p:nvSpPr>
          <p:cNvPr id="15" name="TextBox 14">
            <a:extLst>
              <a:ext uri="{FF2B5EF4-FFF2-40B4-BE49-F238E27FC236}">
                <a16:creationId xmlns:a16="http://schemas.microsoft.com/office/drawing/2014/main" id="{FC4E4387-2E14-4DD2-AC29-8739BE7AE2E1}"/>
              </a:ext>
            </a:extLst>
          </p:cNvPr>
          <p:cNvSpPr txBox="1"/>
          <p:nvPr/>
        </p:nvSpPr>
        <p:spPr>
          <a:xfrm>
            <a:off x="7011836" y="6108660"/>
            <a:ext cx="2729699" cy="343394"/>
          </a:xfrm>
          <a:prstGeom prst="rect">
            <a:avLst/>
          </a:prstGeom>
          <a:noFill/>
        </p:spPr>
        <p:txBody>
          <a:bodyPr wrap="square">
            <a:spAutoFit/>
          </a:bodyPr>
          <a:lstStyle/>
          <a:p>
            <a:pPr algn="ctr"/>
            <a:r>
              <a:rPr lang="en-US" sz="1600">
                <a:hlinkClick r:id="rId7"/>
              </a:rPr>
              <a:t>https://github.com/about</a:t>
            </a:r>
            <a:r>
              <a:rPr lang="en-US" sz="1600"/>
              <a:t> </a:t>
            </a:r>
          </a:p>
        </p:txBody>
      </p:sp>
    </p:spTree>
    <p:extLst>
      <p:ext uri="{BB962C8B-B14F-4D97-AF65-F5344CB8AC3E}">
        <p14:creationId xmlns:p14="http://schemas.microsoft.com/office/powerpoint/2010/main" val="27106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nodePh="1">
                                  <p:stCondLst>
                                    <p:cond delay="0"/>
                                  </p:stCondLst>
                                  <p:endCondLst>
                                    <p:cond evt="begin" delay="0">
                                      <p:tn val="14"/>
                                    </p:cond>
                                  </p:end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6" grpId="0"/>
      <p:bldP spid="18"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Survey</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marL="0" indent="0">
              <a:buNone/>
            </a:pPr>
            <a:r>
              <a:rPr lang="en-US" sz="2800"/>
              <a:t>Please fill out the Azure Dev Day Survey!</a:t>
            </a:r>
          </a:p>
        </p:txBody>
      </p:sp>
      <p:pic>
        <p:nvPicPr>
          <p:cNvPr id="5" name="Picture 4" descr="A picture containing text, vector graphics, businesscard&#10;&#10;Description automatically generated">
            <a:extLst>
              <a:ext uri="{FF2B5EF4-FFF2-40B4-BE49-F238E27FC236}">
                <a16:creationId xmlns:a16="http://schemas.microsoft.com/office/drawing/2014/main" id="{A52A0381-C26B-4CC1-A7AC-C4A0470A41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3391" y="3017267"/>
            <a:ext cx="3251770" cy="3251770"/>
          </a:xfrm>
          <a:prstGeom prst="rect">
            <a:avLst/>
          </a:prstGeom>
          <a:noFill/>
          <a:ln>
            <a:noFill/>
          </a:ln>
        </p:spPr>
      </p:pic>
      <p:pic>
        <p:nvPicPr>
          <p:cNvPr id="6" name="Picture 5" descr="Qr code&#10;&#10;Description automatically generated">
            <a:extLst>
              <a:ext uri="{FF2B5EF4-FFF2-40B4-BE49-F238E27FC236}">
                <a16:creationId xmlns:a16="http://schemas.microsoft.com/office/drawing/2014/main" id="{563AB5B1-8D44-46F2-AD29-51DA0179E7A8}"/>
              </a:ext>
            </a:extLst>
          </p:cNvPr>
          <p:cNvPicPr>
            <a:picLocks noChangeAspect="1"/>
          </p:cNvPicPr>
          <p:nvPr/>
        </p:nvPicPr>
        <p:blipFill>
          <a:blip r:embed="rId3"/>
          <a:stretch>
            <a:fillRect/>
          </a:stretch>
        </p:blipFill>
        <p:spPr>
          <a:xfrm>
            <a:off x="6846888" y="2275662"/>
            <a:ext cx="2857500" cy="2857500"/>
          </a:xfrm>
          <a:prstGeom prst="rect">
            <a:avLst/>
          </a:prstGeom>
        </p:spPr>
      </p:pic>
      <p:sp>
        <p:nvSpPr>
          <p:cNvPr id="7" name="TextBox 6">
            <a:extLst>
              <a:ext uri="{FF2B5EF4-FFF2-40B4-BE49-F238E27FC236}">
                <a16:creationId xmlns:a16="http://schemas.microsoft.com/office/drawing/2014/main" id="{AF1626A4-5D4D-4CC0-A135-B9B9F871EDBE}"/>
              </a:ext>
            </a:extLst>
          </p:cNvPr>
          <p:cNvSpPr txBox="1"/>
          <p:nvPr/>
        </p:nvSpPr>
        <p:spPr>
          <a:xfrm>
            <a:off x="4353998" y="4948496"/>
            <a:ext cx="7838002" cy="461665"/>
          </a:xfrm>
          <a:prstGeom prst="rect">
            <a:avLst/>
          </a:prstGeom>
          <a:noFill/>
        </p:spPr>
        <p:txBody>
          <a:bodyPr wrap="square">
            <a:spAutoFit/>
          </a:bodyPr>
          <a:lstStyle/>
          <a:p>
            <a:pPr marL="0" indent="0" algn="ctr">
              <a:buNone/>
            </a:pPr>
            <a:r>
              <a:rPr lang="en-US" sz="2400">
                <a:hlinkClick r:id="rId4"/>
              </a:rPr>
              <a:t>https://aka.ms/azuredevdaysurvey</a:t>
            </a:r>
            <a:endParaRPr lang="en-US" sz="2400"/>
          </a:p>
        </p:txBody>
      </p:sp>
    </p:spTree>
    <p:extLst>
      <p:ext uri="{BB962C8B-B14F-4D97-AF65-F5344CB8AC3E}">
        <p14:creationId xmlns:p14="http://schemas.microsoft.com/office/powerpoint/2010/main" val="174582465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GitHub Lab</a:t>
            </a:r>
          </a:p>
        </p:txBody>
      </p:sp>
      <p:pic>
        <p:nvPicPr>
          <p:cNvPr id="5" name="Picture 4" descr="A picture containing text, vector graphics, businesscard&#10;&#10;Description automatically generated">
            <a:extLst>
              <a:ext uri="{FF2B5EF4-FFF2-40B4-BE49-F238E27FC236}">
                <a16:creationId xmlns:a16="http://schemas.microsoft.com/office/drawing/2014/main" id="{A52A0381-C26B-4CC1-A7AC-C4A0470A41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391" y="3017267"/>
            <a:ext cx="3251770" cy="3251770"/>
          </a:xfrm>
          <a:prstGeom prst="rect">
            <a:avLst/>
          </a:prstGeom>
          <a:noFill/>
          <a:ln>
            <a:noFill/>
          </a:ln>
        </p:spPr>
      </p:pic>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cs typeface="Segoe UI"/>
              </a:rPr>
              <a:t>Deploy using GitHub Actions</a:t>
            </a:r>
            <a:endParaRPr lang="en-US" sz="2000"/>
          </a:p>
        </p:txBody>
      </p:sp>
      <p:sp>
        <p:nvSpPr>
          <p:cNvPr id="11" name="TextBox 10">
            <a:extLst>
              <a:ext uri="{FF2B5EF4-FFF2-40B4-BE49-F238E27FC236}">
                <a16:creationId xmlns:a16="http://schemas.microsoft.com/office/drawing/2014/main" id="{360DB8C1-7B9D-4141-ABC0-6DD08831C387}"/>
              </a:ext>
            </a:extLst>
          </p:cNvPr>
          <p:cNvSpPr txBox="1"/>
          <p:nvPr/>
        </p:nvSpPr>
        <p:spPr>
          <a:xfrm>
            <a:off x="4872203" y="3802744"/>
            <a:ext cx="1627048" cy="269304"/>
          </a:xfrm>
          <a:prstGeom prst="rect">
            <a:avLst/>
          </a:prstGeom>
        </p:spPr>
        <p:txBody>
          <a:bodyPr wrap="none" lIns="0" tIns="0" rIns="0" bIns="0" rtlCol="0" anchor="t" anchorCtr="0">
            <a:spAutoFit/>
          </a:bodyPr>
          <a:lstStyle/>
          <a:p>
            <a:r>
              <a:rPr lang="en-US" sz="1750"/>
              <a:t>GitHub (Actions)</a:t>
            </a:r>
            <a:endParaRPr lang="en-US"/>
          </a:p>
        </p:txBody>
      </p:sp>
      <p:sp>
        <p:nvSpPr>
          <p:cNvPr id="12" name="TextBox 11">
            <a:extLst>
              <a:ext uri="{FF2B5EF4-FFF2-40B4-BE49-F238E27FC236}">
                <a16:creationId xmlns:a16="http://schemas.microsoft.com/office/drawing/2014/main" id="{6488FBCC-B404-49F4-B983-AC7288A8E86E}"/>
              </a:ext>
            </a:extLst>
          </p:cNvPr>
          <p:cNvSpPr txBox="1"/>
          <p:nvPr/>
        </p:nvSpPr>
        <p:spPr>
          <a:xfrm>
            <a:off x="9872609" y="3790261"/>
            <a:ext cx="1187249" cy="271613"/>
          </a:xfrm>
          <a:prstGeom prst="rect">
            <a:avLst/>
          </a:prstGeom>
        </p:spPr>
        <p:txBody>
          <a:bodyPr wrap="none" lIns="0" tIns="0" rIns="0" bIns="0" rtlCol="0" anchor="t" anchorCtr="0">
            <a:spAutoFit/>
          </a:bodyPr>
          <a:lstStyle/>
          <a:p>
            <a:pPr algn="ctr"/>
            <a:r>
              <a:rPr lang="en-US"/>
              <a:t>App Service</a:t>
            </a:r>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4000">
                <a:hlinkClick r:id="rId4"/>
              </a:rPr>
              <a:t>https://aka.ms/azuredevdaylabs</a:t>
            </a:r>
            <a:endParaRPr lang="en-US" sz="4000"/>
          </a:p>
        </p:txBody>
      </p:sp>
      <p:cxnSp>
        <p:nvCxnSpPr>
          <p:cNvPr id="16" name="Straight Arrow Connector 15">
            <a:extLst>
              <a:ext uri="{FF2B5EF4-FFF2-40B4-BE49-F238E27FC236}">
                <a16:creationId xmlns:a16="http://schemas.microsoft.com/office/drawing/2014/main" id="{57836668-79E8-495D-BDC1-AE65E3448F0E}"/>
              </a:ext>
            </a:extLst>
          </p:cNvPr>
          <p:cNvCxnSpPr/>
          <p:nvPr/>
        </p:nvCxnSpPr>
        <p:spPr>
          <a:xfrm>
            <a:off x="7319796" y="3082834"/>
            <a:ext cx="19078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078D1CA-1DF4-469A-83F5-3E59FACFAE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525" y="2163214"/>
            <a:ext cx="1627047" cy="1627047"/>
          </a:xfrm>
          <a:prstGeom prst="rect">
            <a:avLst/>
          </a:prstGeom>
        </p:spPr>
      </p:pic>
      <p:pic>
        <p:nvPicPr>
          <p:cNvPr id="15" name="Graphic 14">
            <a:extLst>
              <a:ext uri="{FF2B5EF4-FFF2-40B4-BE49-F238E27FC236}">
                <a16:creationId xmlns:a16="http://schemas.microsoft.com/office/drawing/2014/main" id="{19608DAF-949A-46BB-B7D4-0D64724E25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31052" y="2145100"/>
            <a:ext cx="1627047" cy="1627047"/>
          </a:xfrm>
          <a:prstGeom prst="rect">
            <a:avLst/>
          </a:prstGeom>
        </p:spPr>
      </p:pic>
    </p:spTree>
    <p:extLst>
      <p:ext uri="{BB962C8B-B14F-4D97-AF65-F5344CB8AC3E}">
        <p14:creationId xmlns:p14="http://schemas.microsoft.com/office/powerpoint/2010/main" val="27196241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0027371-A5BE-44CD-87EF-883E000A9339}"/>
              </a:ext>
            </a:extLst>
          </p:cNvPr>
          <p:cNvSpPr>
            <a:spLocks noGrp="1"/>
          </p:cNvSpPr>
          <p:nvPr>
            <p:ph type="title"/>
          </p:nvPr>
        </p:nvSpPr>
        <p:spPr>
          <a:xfrm>
            <a:off x="588262" y="493707"/>
            <a:ext cx="5951099" cy="506941"/>
          </a:xfrm>
        </p:spPr>
        <p:txBody>
          <a:bodyPr/>
          <a:lstStyle/>
          <a:p>
            <a:pPr rtl="0" eaLnBrk="1" latinLnBrk="0" hangingPunct="1"/>
            <a:r>
              <a:rPr lang="en-US" b="1" kern="1200">
                <a:solidFill>
                  <a:srgbClr val="000000"/>
                </a:solidFill>
                <a:effectLst/>
                <a:latin typeface="Segoe UI" panose="020B0502040204020203" pitchFamily="34" charset="0"/>
                <a:cs typeface="+mn-cs"/>
              </a:rPr>
              <a:t>Innersource with GitHub</a:t>
            </a:r>
            <a:endParaRPr lang="en-US" sz="6600" b="1"/>
          </a:p>
        </p:txBody>
      </p:sp>
      <p:sp>
        <p:nvSpPr>
          <p:cNvPr id="12" name="Text Placeholder 5"/>
          <p:cNvSpPr txBox="1">
            <a:spLocks/>
          </p:cNvSpPr>
          <p:nvPr/>
        </p:nvSpPr>
        <p:spPr>
          <a:xfrm>
            <a:off x="588262" y="1209026"/>
            <a:ext cx="11387427"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Enabling open source culture and best practices inside your organization</a:t>
            </a:r>
          </a:p>
        </p:txBody>
      </p:sp>
      <p:sp>
        <p:nvSpPr>
          <p:cNvPr id="13" name="TextBox 12">
            <a:extLst>
              <a:ext uri="{FF2B5EF4-FFF2-40B4-BE49-F238E27FC236}">
                <a16:creationId xmlns:a16="http://schemas.microsoft.com/office/drawing/2014/main" id="{81F4957B-B42B-4183-9A79-59303411D2A7}"/>
              </a:ext>
            </a:extLst>
          </p:cNvPr>
          <p:cNvSpPr txBox="1"/>
          <p:nvPr/>
        </p:nvSpPr>
        <p:spPr>
          <a:xfrm>
            <a:off x="3750825" y="2256565"/>
            <a:ext cx="4248687" cy="544765"/>
          </a:xfrm>
          <a:prstGeom prst="rect">
            <a:avLst/>
          </a:prstGeom>
          <a:noFill/>
        </p:spPr>
        <p:txBody>
          <a:bodyPr wrap="square" lIns="182880" tIns="146304" rIns="182880" bIns="146304" rtlCol="0" anchor="t">
            <a:spAutoFit/>
          </a:bodyPr>
          <a:lstStyle/>
          <a:p>
            <a:pPr defTabSz="696921">
              <a:lnSpc>
                <a:spcPct val="90000"/>
              </a:lnSpc>
              <a:spcBef>
                <a:spcPct val="0"/>
              </a:spcBef>
              <a:defRPr/>
            </a:pPr>
            <a:r>
              <a:rPr lang="en-US" sz="1800" kern="0">
                <a:gradFill>
                  <a:gsLst>
                    <a:gs pos="0">
                      <a:srgbClr val="0078D4"/>
                    </a:gs>
                    <a:gs pos="100000">
                      <a:srgbClr val="0078D4"/>
                    </a:gs>
                  </a:gsLst>
                  <a:lin ang="5400000" scaled="0"/>
                </a:gradFill>
                <a:latin typeface="Segoe UI Semibold"/>
              </a:rPr>
              <a:t>Increased collaboration</a:t>
            </a:r>
          </a:p>
        </p:txBody>
      </p:sp>
      <p:sp>
        <p:nvSpPr>
          <p:cNvPr id="14" name="TextBox 13">
            <a:extLst>
              <a:ext uri="{FF2B5EF4-FFF2-40B4-BE49-F238E27FC236}">
                <a16:creationId xmlns:a16="http://schemas.microsoft.com/office/drawing/2014/main" id="{81F4957B-B42B-4183-9A79-59303411D2A7}"/>
              </a:ext>
            </a:extLst>
          </p:cNvPr>
          <p:cNvSpPr txBox="1"/>
          <p:nvPr/>
        </p:nvSpPr>
        <p:spPr>
          <a:xfrm>
            <a:off x="3750824" y="3680274"/>
            <a:ext cx="4918277" cy="544765"/>
          </a:xfrm>
          <a:prstGeom prst="rect">
            <a:avLst/>
          </a:prstGeom>
          <a:noFill/>
        </p:spPr>
        <p:txBody>
          <a:bodyPr wrap="square" lIns="182880" tIns="146304" rIns="182880" bIns="146304" rtlCol="0" anchor="t">
            <a:spAutoFit/>
          </a:bodyPr>
          <a:lstStyle/>
          <a:p>
            <a:pPr lvl="0" defTabSz="696921">
              <a:lnSpc>
                <a:spcPct val="90000"/>
              </a:lnSpc>
              <a:spcBef>
                <a:spcPct val="0"/>
              </a:spcBef>
              <a:defRPr/>
            </a:pPr>
            <a:r>
              <a:rPr lang="en-US" sz="1800" kern="0">
                <a:gradFill>
                  <a:gsLst>
                    <a:gs pos="0">
                      <a:srgbClr val="0078D4"/>
                    </a:gs>
                    <a:gs pos="100000">
                      <a:srgbClr val="0078D4"/>
                    </a:gs>
                  </a:gsLst>
                  <a:lin ang="5400000" scaled="0"/>
                </a:gradFill>
                <a:latin typeface="Segoe UI Semibold"/>
              </a:rPr>
              <a:t>Breaking silos</a:t>
            </a:r>
          </a:p>
        </p:txBody>
      </p:sp>
      <p:sp>
        <p:nvSpPr>
          <p:cNvPr id="15" name="TextBox 14">
            <a:extLst>
              <a:ext uri="{FF2B5EF4-FFF2-40B4-BE49-F238E27FC236}">
                <a16:creationId xmlns:a16="http://schemas.microsoft.com/office/drawing/2014/main" id="{81F4957B-B42B-4183-9A79-59303411D2A7}"/>
              </a:ext>
            </a:extLst>
          </p:cNvPr>
          <p:cNvSpPr txBox="1"/>
          <p:nvPr/>
        </p:nvSpPr>
        <p:spPr>
          <a:xfrm>
            <a:off x="3750826" y="4938543"/>
            <a:ext cx="4514324" cy="544765"/>
          </a:xfrm>
          <a:prstGeom prst="rect">
            <a:avLst/>
          </a:prstGeom>
          <a:noFill/>
        </p:spPr>
        <p:txBody>
          <a:bodyPr wrap="square" lIns="182880" tIns="146304" rIns="182880" bIns="146304" rtlCol="0" anchor="t">
            <a:spAutoFit/>
          </a:bodyPr>
          <a:lstStyle/>
          <a:p>
            <a:pPr lvl="0" defTabSz="696921">
              <a:lnSpc>
                <a:spcPct val="90000"/>
              </a:lnSpc>
              <a:spcBef>
                <a:spcPct val="0"/>
              </a:spcBef>
              <a:defRPr/>
            </a:pPr>
            <a:r>
              <a:rPr lang="en-US" sz="1800" kern="0">
                <a:gradFill>
                  <a:gsLst>
                    <a:gs pos="0">
                      <a:srgbClr val="0078D4"/>
                    </a:gs>
                    <a:gs pos="100000">
                      <a:srgbClr val="0078D4"/>
                    </a:gs>
                  </a:gsLst>
                  <a:lin ang="5400000" scaled="0"/>
                </a:gradFill>
                <a:latin typeface="Segoe UI Semibold"/>
              </a:rPr>
              <a:t>Higher developer satisfaction</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896813" y="2456225"/>
            <a:ext cx="641107" cy="641107"/>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953015" y="3844723"/>
            <a:ext cx="528703" cy="528703"/>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87448" y="5119115"/>
            <a:ext cx="659837" cy="597977"/>
          </a:xfrm>
          <a:prstGeom prst="rect">
            <a:avLst/>
          </a:prstGeom>
        </p:spPr>
      </p:pic>
    </p:spTree>
    <p:extLst>
      <p:ext uri="{BB962C8B-B14F-4D97-AF65-F5344CB8AC3E}">
        <p14:creationId xmlns:p14="http://schemas.microsoft.com/office/powerpoint/2010/main" val="2508351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2D76-E631-4670-960B-95E6D3AE7DAE}"/>
              </a:ext>
            </a:extLst>
          </p:cNvPr>
          <p:cNvSpPr>
            <a:spLocks noGrp="1"/>
          </p:cNvSpPr>
          <p:nvPr>
            <p:ph type="title"/>
          </p:nvPr>
        </p:nvSpPr>
        <p:spPr>
          <a:xfrm>
            <a:off x="589825" y="458045"/>
            <a:ext cx="11015394" cy="553841"/>
          </a:xfrm>
        </p:spPr>
        <p:txBody>
          <a:bodyPr>
            <a:normAutofit/>
          </a:bodyPr>
          <a:lstStyle/>
          <a:p>
            <a:r>
              <a:rPr lang="en-GB"/>
              <a:t>Secure the software lifecycle with GitHub</a:t>
            </a:r>
            <a:endParaRPr lang="en-US"/>
          </a:p>
        </p:txBody>
      </p:sp>
      <p:grpSp>
        <p:nvGrpSpPr>
          <p:cNvPr id="10" name="Group 9">
            <a:extLst>
              <a:ext uri="{FF2B5EF4-FFF2-40B4-BE49-F238E27FC236}">
                <a16:creationId xmlns:a16="http://schemas.microsoft.com/office/drawing/2014/main" id="{4B794A2D-076C-4EF6-BDBD-FAF83EEBC846}"/>
              </a:ext>
              <a:ext uri="{C183D7F6-B498-43B3-948B-1728B52AA6E4}">
                <adec:decorative xmlns:adec="http://schemas.microsoft.com/office/drawing/2017/decorative" val="1"/>
              </a:ext>
            </a:extLst>
          </p:cNvPr>
          <p:cNvGrpSpPr/>
          <p:nvPr/>
        </p:nvGrpSpPr>
        <p:grpSpPr>
          <a:xfrm>
            <a:off x="4620855" y="1884063"/>
            <a:ext cx="2950293" cy="2516692"/>
            <a:chOff x="4620435" y="1883623"/>
            <a:chExt cx="2951131" cy="2517406"/>
          </a:xfrm>
        </p:grpSpPr>
        <p:sp>
          <p:nvSpPr>
            <p:cNvPr id="4" name="Google Shape;3496;p668">
              <a:extLst>
                <a:ext uri="{FF2B5EF4-FFF2-40B4-BE49-F238E27FC236}">
                  <a16:creationId xmlns:a16="http://schemas.microsoft.com/office/drawing/2014/main" id="{2235688A-9CAC-4FFF-8319-FE4A9BE6FC0E}"/>
                </a:ext>
              </a:extLst>
            </p:cNvPr>
            <p:cNvSpPr txBox="1"/>
            <p:nvPr/>
          </p:nvSpPr>
          <p:spPr>
            <a:xfrm>
              <a:off x="4620435"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Code scanning</a:t>
              </a:r>
            </a:p>
            <a:p>
              <a:pPr algn="ctr">
                <a:buClr>
                  <a:srgbClr val="FFFFFF"/>
                </a:buClr>
                <a:buSzPts val="1500"/>
              </a:pPr>
              <a:endParaRPr lang="en-US" sz="2000">
                <a:latin typeface="+mj-lt"/>
                <a:ea typeface="Helvetica Neue"/>
                <a:cs typeface="Helvetica Neue"/>
                <a:sym typeface="Helvetica Neue"/>
              </a:endParaRPr>
            </a:p>
          </p:txBody>
        </p:sp>
        <p:pic>
          <p:nvPicPr>
            <p:cNvPr id="3" name="code scanning.png">
              <a:extLst>
                <a:ext uri="{FF2B5EF4-FFF2-40B4-BE49-F238E27FC236}">
                  <a16:creationId xmlns:a16="http://schemas.microsoft.com/office/drawing/2014/main" id="{A5D28E80-BF16-40B9-9510-2F3182FA9ED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06578" y="1883623"/>
              <a:ext cx="1578845" cy="1578845"/>
            </a:xfrm>
            <a:prstGeom prst="rect">
              <a:avLst/>
            </a:prstGeom>
            <a:solidFill>
              <a:schemeClr val="tx1"/>
            </a:solidFill>
            <a:ln w="12700">
              <a:solidFill>
                <a:schemeClr val="tx1"/>
              </a:solidFill>
              <a:miter lim="400000"/>
            </a:ln>
          </p:spPr>
        </p:pic>
      </p:grpSp>
      <p:grpSp>
        <p:nvGrpSpPr>
          <p:cNvPr id="11" name="Group 10">
            <a:extLst>
              <a:ext uri="{FF2B5EF4-FFF2-40B4-BE49-F238E27FC236}">
                <a16:creationId xmlns:a16="http://schemas.microsoft.com/office/drawing/2014/main" id="{6C8A607F-49C2-4EC6-A887-B5AFCEC8B7C9}"/>
              </a:ext>
              <a:ext uri="{C183D7F6-B498-43B3-948B-1728B52AA6E4}">
                <adec:decorative xmlns:adec="http://schemas.microsoft.com/office/drawing/2017/decorative" val="1"/>
              </a:ext>
            </a:extLst>
          </p:cNvPr>
          <p:cNvGrpSpPr/>
          <p:nvPr/>
        </p:nvGrpSpPr>
        <p:grpSpPr>
          <a:xfrm>
            <a:off x="8654928" y="1896744"/>
            <a:ext cx="2950293" cy="2504010"/>
            <a:chOff x="8655652" y="1896308"/>
            <a:chExt cx="2951131" cy="2504721"/>
          </a:xfrm>
        </p:grpSpPr>
        <p:sp>
          <p:nvSpPr>
            <p:cNvPr id="6" name="Google Shape;3497;p668">
              <a:extLst>
                <a:ext uri="{FF2B5EF4-FFF2-40B4-BE49-F238E27FC236}">
                  <a16:creationId xmlns:a16="http://schemas.microsoft.com/office/drawing/2014/main" id="{32C12264-A15F-44B3-B48D-0EA9BA9882C1}"/>
                </a:ext>
              </a:extLst>
            </p:cNvPr>
            <p:cNvSpPr txBox="1"/>
            <p:nvPr/>
          </p:nvSpPr>
          <p:spPr>
            <a:xfrm>
              <a:off x="8655652"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Secret scanning</a:t>
              </a:r>
            </a:p>
            <a:p>
              <a:pPr algn="ctr">
                <a:buClr>
                  <a:srgbClr val="FFFFFF"/>
                </a:buClr>
                <a:buSzPts val="1500"/>
              </a:pPr>
              <a:endParaRPr lang="en-US" sz="2000">
                <a:latin typeface="+mj-lt"/>
                <a:ea typeface="Helvetica Neue"/>
                <a:cs typeface="Helvetica Neue"/>
                <a:sym typeface="Helvetica Neue"/>
              </a:endParaRPr>
            </a:p>
            <a:p>
              <a:pPr algn="ctr">
                <a:buClr>
                  <a:srgbClr val="FFFFFF"/>
                </a:buClr>
                <a:buSzPts val="1500"/>
              </a:pPr>
              <a:endParaRPr lang="en-US" sz="2000">
                <a:latin typeface="+mj-lt"/>
                <a:ea typeface="Helvetica Neue"/>
                <a:cs typeface="Helvetica Neue"/>
                <a:sym typeface="Helvetica Neue"/>
              </a:endParaRPr>
            </a:p>
          </p:txBody>
        </p:sp>
        <p:pic>
          <p:nvPicPr>
            <p:cNvPr id="5" name="secrets scanning.png">
              <a:extLst>
                <a:ext uri="{FF2B5EF4-FFF2-40B4-BE49-F238E27FC236}">
                  <a16:creationId xmlns:a16="http://schemas.microsoft.com/office/drawing/2014/main" id="{4FDF24FC-603A-421C-9E14-64561A61536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341794" y="1896308"/>
              <a:ext cx="1578846" cy="1578846"/>
            </a:xfrm>
            <a:prstGeom prst="rect">
              <a:avLst/>
            </a:prstGeom>
            <a:solidFill>
              <a:schemeClr val="tx1"/>
            </a:solidFill>
            <a:ln w="12700">
              <a:miter lim="400000"/>
            </a:ln>
          </p:spPr>
        </p:pic>
      </p:grpSp>
      <p:grpSp>
        <p:nvGrpSpPr>
          <p:cNvPr id="9" name="Group 8">
            <a:extLst>
              <a:ext uri="{FF2B5EF4-FFF2-40B4-BE49-F238E27FC236}">
                <a16:creationId xmlns:a16="http://schemas.microsoft.com/office/drawing/2014/main" id="{4F4F4DE3-06E4-4271-AB21-00D3D5A87901}"/>
              </a:ext>
              <a:ext uri="{C183D7F6-B498-43B3-948B-1728B52AA6E4}">
                <adec:decorative xmlns:adec="http://schemas.microsoft.com/office/drawing/2017/decorative" val="1"/>
              </a:ext>
            </a:extLst>
          </p:cNvPr>
          <p:cNvGrpSpPr/>
          <p:nvPr/>
        </p:nvGrpSpPr>
        <p:grpSpPr>
          <a:xfrm>
            <a:off x="589827" y="1829999"/>
            <a:ext cx="2950293" cy="2570755"/>
            <a:chOff x="588263" y="1829545"/>
            <a:chExt cx="2951131" cy="2571484"/>
          </a:xfrm>
        </p:grpSpPr>
        <p:sp>
          <p:nvSpPr>
            <p:cNvPr id="8" name="Google Shape;3498;p668">
              <a:extLst>
                <a:ext uri="{FF2B5EF4-FFF2-40B4-BE49-F238E27FC236}">
                  <a16:creationId xmlns:a16="http://schemas.microsoft.com/office/drawing/2014/main" id="{3A1A075D-BB00-44FB-A162-6645F7B25DD1}"/>
                </a:ext>
              </a:extLst>
            </p:cNvPr>
            <p:cNvSpPr txBox="1"/>
            <p:nvPr/>
          </p:nvSpPr>
          <p:spPr>
            <a:xfrm>
              <a:off x="588263"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Dependency updates</a:t>
              </a:r>
            </a:p>
            <a:p>
              <a:pPr algn="ctr">
                <a:buClr>
                  <a:srgbClr val="FFFFFF"/>
                </a:buClr>
                <a:buSzPts val="1500"/>
              </a:pPr>
              <a:endParaRPr lang="en-US" sz="2000">
                <a:latin typeface="+mj-lt"/>
                <a:ea typeface="Helvetica Neue"/>
                <a:cs typeface="Helvetica Neue"/>
                <a:sym typeface="Helvetica Neue"/>
              </a:endParaRPr>
            </a:p>
          </p:txBody>
        </p:sp>
        <p:pic>
          <p:nvPicPr>
            <p:cNvPr id="7" name="advanced-security.png">
              <a:extLst>
                <a:ext uri="{FF2B5EF4-FFF2-40B4-BE49-F238E27FC236}">
                  <a16:creationId xmlns:a16="http://schemas.microsoft.com/office/drawing/2014/main" id="{F99440C9-6F21-456B-97DC-90FB3B63B5A8}"/>
                </a:ext>
                <a:ext uri="{C183D7F6-B498-43B3-948B-1728B52AA6E4}">
                  <adec:decorative xmlns:adec="http://schemas.microsoft.com/office/drawing/2017/decorative" val="1"/>
                </a:ext>
              </a:extLst>
            </p:cNvPr>
            <p:cNvPicPr>
              <a:picLocks noChangeAspect="1"/>
            </p:cNvPicPr>
            <p:nvPr/>
          </p:nvPicPr>
          <p:blipFill>
            <a:blip r:embed="rId5"/>
            <a:srcRect t="90" b="90"/>
            <a:stretch>
              <a:fillRect/>
            </a:stretch>
          </p:blipFill>
          <p:spPr>
            <a:xfrm>
              <a:off x="1206086" y="1829545"/>
              <a:ext cx="1715485" cy="1712372"/>
            </a:xfrm>
            <a:prstGeom prst="rect">
              <a:avLst/>
            </a:prstGeom>
            <a:solidFill>
              <a:schemeClr val="tx1"/>
            </a:solidFill>
            <a:ln w="12700">
              <a:miter lim="400000"/>
            </a:ln>
          </p:spPr>
        </p:pic>
      </p:grpSp>
      <p:grpSp>
        <p:nvGrpSpPr>
          <p:cNvPr id="17" name="Group 16">
            <a:extLst>
              <a:ext uri="{FF2B5EF4-FFF2-40B4-BE49-F238E27FC236}">
                <a16:creationId xmlns:a16="http://schemas.microsoft.com/office/drawing/2014/main" id="{67A45644-88C9-44AB-8E9F-8A13E9CA81A1}"/>
              </a:ext>
              <a:ext uri="{C183D7F6-B498-43B3-948B-1728B52AA6E4}">
                <adec:decorative xmlns:adec="http://schemas.microsoft.com/office/drawing/2017/decorative" val="1"/>
              </a:ext>
            </a:extLst>
          </p:cNvPr>
          <p:cNvGrpSpPr/>
          <p:nvPr/>
        </p:nvGrpSpPr>
        <p:grpSpPr>
          <a:xfrm>
            <a:off x="589827" y="4657579"/>
            <a:ext cx="2950293" cy="474159"/>
            <a:chOff x="578708" y="5623146"/>
            <a:chExt cx="2960687" cy="474293"/>
          </a:xfrm>
        </p:grpSpPr>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A989A2F5-282A-4FEB-A161-51130998A52C}"/>
                    </a:ext>
                  </a:extLst>
                </p14:cNvPr>
                <p14:cNvContentPartPr/>
                <p14:nvPr/>
              </p14:nvContentPartPr>
              <p14:xfrm>
                <a:off x="578708" y="5623146"/>
                <a:ext cx="360" cy="272904"/>
              </p14:xfrm>
            </p:contentPart>
          </mc:Choice>
          <mc:Fallback>
            <p:pic>
              <p:nvPicPr>
                <p:cNvPr id="12" name="Ink 11">
                  <a:extLst>
                    <a:ext uri="{FF2B5EF4-FFF2-40B4-BE49-F238E27FC236}">
                      <a16:creationId xmlns:a16="http://schemas.microsoft.com/office/drawing/2014/main" id="{A989A2F5-282A-4FEB-A161-51130998A52C}"/>
                    </a:ext>
                  </a:extLst>
                </p:cNvPr>
                <p:cNvPicPr/>
                <p:nvPr/>
              </p:nvPicPr>
              <p:blipFill>
                <a:blip r:embed="rId7"/>
                <a:stretch>
                  <a:fillRect/>
                </a:stretch>
              </p:blipFill>
              <p:spPr>
                <a:xfrm>
                  <a:off x="574388" y="5618831"/>
                  <a:ext cx="9000" cy="28153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590148FE-921A-4A31-B7ED-BA4C91750992}"/>
                    </a:ext>
                  </a:extLst>
                </p14:cNvPr>
                <p14:cNvContentPartPr/>
                <p14:nvPr/>
              </p14:nvContentPartPr>
              <p14:xfrm>
                <a:off x="578708" y="5896410"/>
                <a:ext cx="2960327" cy="360"/>
              </p14:xfrm>
            </p:contentPart>
          </mc:Choice>
          <mc:Fallback>
            <p:pic>
              <p:nvPicPr>
                <p:cNvPr id="13" name="Ink 12">
                  <a:extLst>
                    <a:ext uri="{FF2B5EF4-FFF2-40B4-BE49-F238E27FC236}">
                      <a16:creationId xmlns:a16="http://schemas.microsoft.com/office/drawing/2014/main" id="{590148FE-921A-4A31-B7ED-BA4C91750992}"/>
                    </a:ext>
                  </a:extLst>
                </p:cNvPr>
                <p:cNvPicPr/>
                <p:nvPr/>
              </p:nvPicPr>
              <p:blipFill>
                <a:blip r:embed="rId9"/>
                <a:stretch>
                  <a:fillRect/>
                </a:stretch>
              </p:blipFill>
              <p:spPr>
                <a:xfrm>
                  <a:off x="574374" y="5892090"/>
                  <a:ext cx="2968995"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65468BB4-93BC-4D9A-80B4-538B6517BE55}"/>
                    </a:ext>
                  </a:extLst>
                </p14:cNvPr>
                <p14:cNvContentPartPr/>
                <p14:nvPr/>
              </p14:nvContentPartPr>
              <p14:xfrm>
                <a:off x="3539035" y="5623146"/>
                <a:ext cx="360" cy="272904"/>
              </p14:xfrm>
            </p:contentPart>
          </mc:Choice>
          <mc:Fallback>
            <p:pic>
              <p:nvPicPr>
                <p:cNvPr id="15" name="Ink 14">
                  <a:extLst>
                    <a:ext uri="{FF2B5EF4-FFF2-40B4-BE49-F238E27FC236}">
                      <a16:creationId xmlns:a16="http://schemas.microsoft.com/office/drawing/2014/main" id="{65468BB4-93BC-4D9A-80B4-538B6517BE55}"/>
                    </a:ext>
                  </a:extLst>
                </p:cNvPr>
                <p:cNvPicPr/>
                <p:nvPr/>
              </p:nvPicPr>
              <p:blipFill>
                <a:blip r:embed="rId7"/>
                <a:stretch>
                  <a:fillRect/>
                </a:stretch>
              </p:blipFill>
              <p:spPr>
                <a:xfrm>
                  <a:off x="3534715" y="5618831"/>
                  <a:ext cx="9000" cy="281533"/>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4E039C79-D513-4B78-A2FC-2C0CB937F51F}"/>
                    </a:ext>
                  </a:extLst>
                </p14:cNvPr>
                <p14:cNvContentPartPr/>
                <p14:nvPr/>
              </p14:nvContentPartPr>
              <p14:xfrm>
                <a:off x="2058511" y="5896050"/>
                <a:ext cx="360" cy="201389"/>
              </p14:xfrm>
            </p:contentPart>
          </mc:Choice>
          <mc:Fallback>
            <p:pic>
              <p:nvPicPr>
                <p:cNvPr id="16" name="Ink 15">
                  <a:extLst>
                    <a:ext uri="{FF2B5EF4-FFF2-40B4-BE49-F238E27FC236}">
                      <a16:creationId xmlns:a16="http://schemas.microsoft.com/office/drawing/2014/main" id="{4E039C79-D513-4B78-A2FC-2C0CB937F51F}"/>
                    </a:ext>
                  </a:extLst>
                </p:cNvPr>
                <p:cNvPicPr/>
                <p:nvPr/>
              </p:nvPicPr>
              <p:blipFill>
                <a:blip r:embed="rId12"/>
                <a:stretch>
                  <a:fillRect/>
                </a:stretch>
              </p:blipFill>
              <p:spPr>
                <a:xfrm>
                  <a:off x="2054191" y="5891742"/>
                  <a:ext cx="9000" cy="210005"/>
                </a:xfrm>
                <a:prstGeom prst="rect">
                  <a:avLst/>
                </a:prstGeom>
              </p:spPr>
            </p:pic>
          </mc:Fallback>
        </mc:AlternateContent>
      </p:grpSp>
      <p:sp>
        <p:nvSpPr>
          <p:cNvPr id="18" name="TextBox 17">
            <a:extLst>
              <a:ext uri="{FF2B5EF4-FFF2-40B4-BE49-F238E27FC236}">
                <a16:creationId xmlns:a16="http://schemas.microsoft.com/office/drawing/2014/main" id="{E72AEC44-85F1-4E20-B79C-0115E4DB198C}"/>
              </a:ext>
            </a:extLst>
          </p:cNvPr>
          <p:cNvSpPr txBox="1"/>
          <p:nvPr/>
        </p:nvSpPr>
        <p:spPr>
          <a:xfrm>
            <a:off x="589289" y="5143967"/>
            <a:ext cx="2950292" cy="492443"/>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Included / GitHub Enterprise Cloud</a:t>
            </a:r>
          </a:p>
        </p:txBody>
      </p:sp>
      <p:grpSp>
        <p:nvGrpSpPr>
          <p:cNvPr id="19" name="Group 18">
            <a:extLst>
              <a:ext uri="{FF2B5EF4-FFF2-40B4-BE49-F238E27FC236}">
                <a16:creationId xmlns:a16="http://schemas.microsoft.com/office/drawing/2014/main" id="{6C54E702-A32E-49E7-9F28-5C120AC460C2}"/>
              </a:ext>
              <a:ext uri="{C183D7F6-B498-43B3-948B-1728B52AA6E4}">
                <adec:decorative xmlns:adec="http://schemas.microsoft.com/office/drawing/2017/decorative" val="1"/>
              </a:ext>
            </a:extLst>
          </p:cNvPr>
          <p:cNvGrpSpPr/>
          <p:nvPr/>
        </p:nvGrpSpPr>
        <p:grpSpPr>
          <a:xfrm>
            <a:off x="4446519" y="4657579"/>
            <a:ext cx="7154580" cy="474159"/>
            <a:chOff x="578708" y="5623146"/>
            <a:chExt cx="2960687" cy="474293"/>
          </a:xfrm>
        </p:grpSpPr>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BBCED28C-043F-4D88-8FD0-EC78527D9163}"/>
                    </a:ext>
                  </a:extLst>
                </p14:cNvPr>
                <p14:cNvContentPartPr/>
                <p14:nvPr/>
              </p14:nvContentPartPr>
              <p14:xfrm>
                <a:off x="578708" y="5623146"/>
                <a:ext cx="360" cy="272904"/>
              </p14:xfrm>
            </p:contentPart>
          </mc:Choice>
          <mc:Fallback>
            <p:pic>
              <p:nvPicPr>
                <p:cNvPr id="20" name="Ink 19">
                  <a:extLst>
                    <a:ext uri="{FF2B5EF4-FFF2-40B4-BE49-F238E27FC236}">
                      <a16:creationId xmlns:a16="http://schemas.microsoft.com/office/drawing/2014/main" id="{BBCED28C-043F-4D88-8FD0-EC78527D9163}"/>
                    </a:ext>
                  </a:extLst>
                </p:cNvPr>
                <p:cNvPicPr/>
                <p:nvPr/>
              </p:nvPicPr>
              <p:blipFill>
                <a:blip r:embed="rId7"/>
                <a:stretch>
                  <a:fillRect/>
                </a:stretch>
              </p:blipFill>
              <p:spPr>
                <a:xfrm>
                  <a:off x="574388" y="5618831"/>
                  <a:ext cx="9000" cy="281533"/>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9820055B-734E-4E1E-83F7-E7B036463458}"/>
                    </a:ext>
                  </a:extLst>
                </p14:cNvPr>
                <p14:cNvContentPartPr/>
                <p14:nvPr/>
              </p14:nvContentPartPr>
              <p14:xfrm>
                <a:off x="578708" y="5896410"/>
                <a:ext cx="2960327" cy="360"/>
              </p14:xfrm>
            </p:contentPart>
          </mc:Choice>
          <mc:Fallback>
            <p:pic>
              <p:nvPicPr>
                <p:cNvPr id="21" name="Ink 20">
                  <a:extLst>
                    <a:ext uri="{FF2B5EF4-FFF2-40B4-BE49-F238E27FC236}">
                      <a16:creationId xmlns:a16="http://schemas.microsoft.com/office/drawing/2014/main" id="{9820055B-734E-4E1E-83F7-E7B036463458}"/>
                    </a:ext>
                  </a:extLst>
                </p:cNvPr>
                <p:cNvPicPr/>
                <p:nvPr/>
              </p:nvPicPr>
              <p:blipFill>
                <a:blip r:embed="rId15"/>
                <a:stretch>
                  <a:fillRect/>
                </a:stretch>
              </p:blipFill>
              <p:spPr>
                <a:xfrm>
                  <a:off x="576921" y="5892090"/>
                  <a:ext cx="2963901"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Ink 21">
                  <a:extLst>
                    <a:ext uri="{FF2B5EF4-FFF2-40B4-BE49-F238E27FC236}">
                      <a16:creationId xmlns:a16="http://schemas.microsoft.com/office/drawing/2014/main" id="{6E7E35DF-921B-41F4-A21E-FA4A27457129}"/>
                    </a:ext>
                  </a:extLst>
                </p14:cNvPr>
                <p14:cNvContentPartPr/>
                <p14:nvPr/>
              </p14:nvContentPartPr>
              <p14:xfrm>
                <a:off x="3539035" y="5623146"/>
                <a:ext cx="360" cy="272904"/>
              </p14:xfrm>
            </p:contentPart>
          </mc:Choice>
          <mc:Fallback>
            <p:pic>
              <p:nvPicPr>
                <p:cNvPr id="22" name="Ink 21">
                  <a:extLst>
                    <a:ext uri="{FF2B5EF4-FFF2-40B4-BE49-F238E27FC236}">
                      <a16:creationId xmlns:a16="http://schemas.microsoft.com/office/drawing/2014/main" id="{6E7E35DF-921B-41F4-A21E-FA4A27457129}"/>
                    </a:ext>
                  </a:extLst>
                </p:cNvPr>
                <p:cNvPicPr/>
                <p:nvPr/>
              </p:nvPicPr>
              <p:blipFill>
                <a:blip r:embed="rId7"/>
                <a:stretch>
                  <a:fillRect/>
                </a:stretch>
              </p:blipFill>
              <p:spPr>
                <a:xfrm>
                  <a:off x="3534715" y="5618831"/>
                  <a:ext cx="9000" cy="281533"/>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3" name="Ink 22">
                  <a:extLst>
                    <a:ext uri="{FF2B5EF4-FFF2-40B4-BE49-F238E27FC236}">
                      <a16:creationId xmlns:a16="http://schemas.microsoft.com/office/drawing/2014/main" id="{E594B793-9BBB-417B-AD0E-36DC0EB9C7E1}"/>
                    </a:ext>
                  </a:extLst>
                </p14:cNvPr>
                <p14:cNvContentPartPr/>
                <p14:nvPr/>
              </p14:nvContentPartPr>
              <p14:xfrm>
                <a:off x="2058511" y="5896050"/>
                <a:ext cx="360" cy="201389"/>
              </p14:xfrm>
            </p:contentPart>
          </mc:Choice>
          <mc:Fallback>
            <p:pic>
              <p:nvPicPr>
                <p:cNvPr id="23" name="Ink 22">
                  <a:extLst>
                    <a:ext uri="{FF2B5EF4-FFF2-40B4-BE49-F238E27FC236}">
                      <a16:creationId xmlns:a16="http://schemas.microsoft.com/office/drawing/2014/main" id="{E594B793-9BBB-417B-AD0E-36DC0EB9C7E1}"/>
                    </a:ext>
                  </a:extLst>
                </p:cNvPr>
                <p:cNvPicPr/>
                <p:nvPr/>
              </p:nvPicPr>
              <p:blipFill>
                <a:blip r:embed="rId12"/>
                <a:stretch>
                  <a:fillRect/>
                </a:stretch>
              </p:blipFill>
              <p:spPr>
                <a:xfrm>
                  <a:off x="2054191" y="5891742"/>
                  <a:ext cx="9000" cy="210005"/>
                </a:xfrm>
                <a:prstGeom prst="rect">
                  <a:avLst/>
                </a:prstGeom>
              </p:spPr>
            </p:pic>
          </mc:Fallback>
        </mc:AlternateContent>
      </p:grpSp>
      <p:sp>
        <p:nvSpPr>
          <p:cNvPr id="24" name="TextBox 23">
            <a:extLst>
              <a:ext uri="{FF2B5EF4-FFF2-40B4-BE49-F238E27FC236}">
                <a16:creationId xmlns:a16="http://schemas.microsoft.com/office/drawing/2014/main" id="{5669C063-0F32-4AD5-9204-9251AACF0491}"/>
              </a:ext>
            </a:extLst>
          </p:cNvPr>
          <p:cNvSpPr txBox="1"/>
          <p:nvPr/>
        </p:nvSpPr>
        <p:spPr>
          <a:xfrm>
            <a:off x="4446003" y="5143967"/>
            <a:ext cx="7153710"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GitHub Advanced Security (GHAS)</a:t>
            </a:r>
          </a:p>
        </p:txBody>
      </p:sp>
    </p:spTree>
    <p:extLst>
      <p:ext uri="{BB962C8B-B14F-4D97-AF65-F5344CB8AC3E}">
        <p14:creationId xmlns:p14="http://schemas.microsoft.com/office/powerpoint/2010/main" val="2082128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B8AA3C07-29C3-489B-B90E-B85B6684FD0F}" vid="{31AED597-B61A-4BA8-B0DA-1FFFC75278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AAE1F3DE75034BA445F4E9BB91852D" ma:contentTypeVersion="8" ma:contentTypeDescription="Create a new document." ma:contentTypeScope="" ma:versionID="cd3c71a7cc2ceba485f5e9a74d049682">
  <xsd:schema xmlns:xsd="http://www.w3.org/2001/XMLSchema" xmlns:xs="http://www.w3.org/2001/XMLSchema" xmlns:p="http://schemas.microsoft.com/office/2006/metadata/properties" xmlns:ns2="dcd1d02d-b1ba-4159-8545-5808078daece" xmlns:ns3="f8044cc6-18b9-4bb5-aeb8-4ca9e2d90f1d" targetNamespace="http://schemas.microsoft.com/office/2006/metadata/properties" ma:root="true" ma:fieldsID="620d9cdf3fe0204497d132c79b50c48e" ns2:_="" ns3:_="">
    <xsd:import namespace="dcd1d02d-b1ba-4159-8545-5808078daece"/>
    <xsd:import namespace="f8044cc6-18b9-4bb5-aeb8-4ca9e2d90f1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1d02d-b1ba-4159-8545-5808078da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44cc6-18b9-4bb5-aeb8-4ca9e2d90f1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963D22-7E28-4BD0-B3F2-53778564E27D}">
  <ds:schemaRefs>
    <ds:schemaRef ds:uri="dcd1d02d-b1ba-4159-8545-5808078dae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841259-9887-42F7-96D3-EDF86EAEDC24}">
  <ds:schemaRefs>
    <ds:schemaRef ds:uri="http://schemas.microsoft.com/sharepoint/v3/contenttype/forms"/>
  </ds:schemaRefs>
</ds:datastoreItem>
</file>

<file path=customXml/itemProps3.xml><?xml version="1.0" encoding="utf-8"?>
<ds:datastoreItem xmlns:ds="http://schemas.openxmlformats.org/officeDocument/2006/customXml" ds:itemID="{626A779C-CC9F-46E3-BF86-2C2B4EAA55B6}"/>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Dev Day Template</Template>
  <Application>Microsoft Office PowerPoint</Application>
  <PresentationFormat>Widescreen</PresentationFormat>
  <Slides>71</Slides>
  <Notes>61</Notes>
  <HiddenSlides>54</HiddenSlide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White Template</vt:lpstr>
      <vt:lpstr>PowerPoint Presentation</vt:lpstr>
      <vt:lpstr>DevOps with GitHub</vt:lpstr>
      <vt:lpstr>Azure</vt:lpstr>
      <vt:lpstr>Why did Microsoft Acquire GitHub?</vt:lpstr>
      <vt:lpstr>PowerPoint Presentation</vt:lpstr>
      <vt:lpstr>In modern enterprise applications 90%  of the code comes from open source</vt:lpstr>
      <vt:lpstr>Microsoft is now committed to the world’s largest developer community</vt:lpstr>
      <vt:lpstr>Innersource with GitHub</vt:lpstr>
      <vt:lpstr>Secure the software lifecycle with GitHub</vt:lpstr>
      <vt:lpstr>Azure</vt:lpstr>
      <vt:lpstr>The Value of Using GitHub Today</vt:lpstr>
      <vt:lpstr>Secure your complete software lifecycle with GitHub</vt:lpstr>
      <vt:lpstr>Dependency Scanning &amp; Auto Security Updates - GitHub</vt:lpstr>
      <vt:lpstr>Secret Scanning - GitHub Keeping your secrets, a secret</vt:lpstr>
      <vt:lpstr>Code Scanning - GitHub Preventing vulnerabilities from the start</vt:lpstr>
      <vt:lpstr>Code Scanning - Community of top security experts</vt:lpstr>
      <vt:lpstr>Shift security left</vt:lpstr>
      <vt:lpstr>GitHub Automation</vt:lpstr>
      <vt:lpstr>GitHub Mobile</vt:lpstr>
      <vt:lpstr>Discussions </vt:lpstr>
      <vt:lpstr>Other features</vt:lpstr>
      <vt:lpstr>GitHub Codespaces</vt:lpstr>
      <vt:lpstr>GitHub Copilot </vt:lpstr>
      <vt:lpstr>Planning </vt:lpstr>
      <vt:lpstr>What Does this Mean for Azure DevOps? </vt:lpstr>
      <vt:lpstr>Lab time</vt:lpstr>
      <vt:lpstr>DevOps Lab</vt:lpstr>
      <vt:lpstr>Sign up for Microsoft.Source</vt:lpstr>
      <vt:lpstr>GitHub Enterprise Foundation </vt:lpstr>
      <vt:lpstr>GitHub AE</vt:lpstr>
      <vt:lpstr>GitHub Enterprise Active Directory support</vt:lpstr>
      <vt:lpstr>Choose the Best Tool for each Phase of DevOps</vt:lpstr>
      <vt:lpstr>Adopting GitHub</vt:lpstr>
      <vt:lpstr>Demo: GitHub with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Follow the GitHub and Azure DevOps Roadmaps</vt:lpstr>
      <vt:lpstr>Presenter guidance – Product Roadmaps</vt:lpstr>
      <vt:lpstr>GitHub Public Roadmap</vt:lpstr>
      <vt:lpstr>GitHub Changelog</vt:lpstr>
      <vt:lpstr>GitHub Blog</vt:lpstr>
      <vt:lpstr>Azure DevOps Features Timeline</vt:lpstr>
      <vt:lpstr>Azure DevOps Team Blog </vt:lpstr>
      <vt:lpstr>Resources to Learn More</vt:lpstr>
      <vt:lpstr>Presenter guidance – Resources to Learn More</vt:lpstr>
      <vt:lpstr>GitHub Resources for Microsoft Employees</vt:lpstr>
      <vt:lpstr>Microsoft Learn</vt:lpstr>
      <vt:lpstr>Microsoft Learn – GitHub Related Learning Paths</vt:lpstr>
      <vt:lpstr>Microsoft Learn – DevOps Dojo</vt:lpstr>
      <vt:lpstr>Additional SPARK Session - Make GitHub Real</vt:lpstr>
      <vt:lpstr>GitHub Learning Lab</vt:lpstr>
      <vt:lpstr>Azure DevOps Hands-On Labs</vt:lpstr>
      <vt:lpstr>Documentation - GitHub</vt:lpstr>
      <vt:lpstr>Documentation - Azure DevOps</vt:lpstr>
      <vt:lpstr>”DevOps Lab” YouTube channel</vt:lpstr>
      <vt:lpstr>Resources to Learn More – Customer Stories</vt:lpstr>
      <vt:lpstr>Customer Stories – Security Conscious </vt:lpstr>
      <vt:lpstr>Customer Stories - Healthcare</vt:lpstr>
      <vt:lpstr>Customer Stories – Banking &amp; Financial Services</vt:lpstr>
      <vt:lpstr>Customer Stories – Insurance </vt:lpstr>
      <vt:lpstr>Questions? </vt:lpstr>
      <vt:lpstr>Survey</vt:lpstr>
      <vt:lpstr>GitHub Lab</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Joel Waymack</dc:creator>
  <cp:keywords/>
  <dc:description/>
  <cp:revision>1</cp:revision>
  <dcterms:created xsi:type="dcterms:W3CDTF">2021-07-29T15:15:57Z</dcterms:created>
  <dcterms:modified xsi:type="dcterms:W3CDTF">2022-06-08T03:45:36Z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0x0101004FAAE1F3DE75034BA445F4E9BB91852D</vt:lpwstr>
  </property>
</Properties>
</file>